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modernComment_108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RB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9CDC4C-E5BD-7D44-D597-C877DBA26399}" name="Eman Alshuwaier" initials="EA" userId="S::EAlshuwaier@apd.gov.sa::c49a3ccc-cc20-4e95-9464-59691734bd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917B1-448D-4708-B719-59DAD1DC8768}" v="30" dt="2025-02-18T10:54:46.6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D5F0CA"/>
          </a:solidFill>
        </a:fill>
      </a:tcStyle>
    </a:wholeTbl>
    <a:band2H>
      <a:tcTxStyle/>
      <a:tcStyle>
        <a:tcBdr/>
        <a:fill>
          <a:solidFill>
            <a:srgbClr val="EBF8E6"/>
          </a:solidFill>
        </a:fill>
      </a:tcStyle>
    </a:band2H>
    <a:firstCol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FFE3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E6DAD0"/>
          </a:solidFill>
        </a:fill>
      </a:tcStyle>
    </a:wholeTbl>
    <a:band2H>
      <a:tcTxStyle/>
      <a:tcStyle>
        <a:tcBdr/>
        <a:fill>
          <a:solidFill>
            <a:srgbClr val="F3EDE9"/>
          </a:solidFill>
        </a:fill>
      </a:tcStyle>
    </a:band2H>
    <a:firstCol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FEB"/>
          </a:solidFill>
        </a:fill>
      </a:tcStyle>
    </a:wholeTbl>
    <a:band2H>
      <a:tcTxStyle/>
      <a:tcStyle>
        <a:tcBdr/>
        <a:fill>
          <a:solidFill>
            <a:srgbClr val="FEFFFF"/>
          </a:solidFill>
        </a:fill>
      </a:tcStyle>
    </a:band2H>
    <a:firstCol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F"/>
          </a:solidFill>
        </a:fill>
      </a:tcStyle>
    </a:lastRow>
    <a:firstRow>
      <a:tcTxStyle b="on" i="off">
        <a:fontRef idx="minor">
          <a:srgbClr val="FEFFFF"/>
        </a:fontRef>
        <a:srgbClr val="FE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 Alshuwaier" userId="c49a3ccc-cc20-4e95-9464-59691734bd0e" providerId="ADAL" clId="{431917B1-448D-4708-B719-59DAD1DC8768}"/>
    <pc:docChg chg="undo custSel modSld">
      <pc:chgData name="Eman Alshuwaier" userId="c49a3ccc-cc20-4e95-9464-59691734bd0e" providerId="ADAL" clId="{431917B1-448D-4708-B719-59DAD1DC8768}" dt="2025-02-18T11:02:00.162" v="191" actId="20577"/>
      <pc:docMkLst>
        <pc:docMk/>
      </pc:docMkLst>
      <pc:sldChg chg="modSp mod">
        <pc:chgData name="Eman Alshuwaier" userId="c49a3ccc-cc20-4e95-9464-59691734bd0e" providerId="ADAL" clId="{431917B1-448D-4708-B719-59DAD1DC8768}" dt="2025-02-18T07:29:14.821" v="64" actId="20577"/>
        <pc:sldMkLst>
          <pc:docMk/>
          <pc:sldMk cId="0" sldId="256"/>
        </pc:sldMkLst>
        <pc:spChg chg="mod">
          <ac:chgData name="Eman Alshuwaier" userId="c49a3ccc-cc20-4e95-9464-59691734bd0e" providerId="ADAL" clId="{431917B1-448D-4708-B719-59DAD1DC8768}" dt="2025-02-18T07:29:14.821" v="64" actId="20577"/>
          <ac:spMkLst>
            <pc:docMk/>
            <pc:sldMk cId="0" sldId="256"/>
            <ac:spMk id="227" creationId="{00000000-0000-0000-0000-000000000000}"/>
          </ac:spMkLst>
        </pc:spChg>
      </pc:sldChg>
      <pc:sldChg chg="modSp mod">
        <pc:chgData name="Eman Alshuwaier" userId="c49a3ccc-cc20-4e95-9464-59691734bd0e" providerId="ADAL" clId="{431917B1-448D-4708-B719-59DAD1DC8768}" dt="2025-02-18T11:01:15.792" v="189" actId="13926"/>
        <pc:sldMkLst>
          <pc:docMk/>
          <pc:sldMk cId="0" sldId="257"/>
        </pc:sldMkLst>
        <pc:spChg chg="mod">
          <ac:chgData name="Eman Alshuwaier" userId="c49a3ccc-cc20-4e95-9464-59691734bd0e" providerId="ADAL" clId="{431917B1-448D-4708-B719-59DAD1DC8768}" dt="2025-02-18T11:01:15.792" v="189" actId="13926"/>
          <ac:spMkLst>
            <pc:docMk/>
            <pc:sldMk cId="0" sldId="257"/>
            <ac:spMk id="230" creationId="{00000000-0000-0000-0000-000000000000}"/>
          </ac:spMkLst>
        </pc:spChg>
      </pc:sldChg>
      <pc:sldChg chg="addSp delSp modSp mod">
        <pc:chgData name="Eman Alshuwaier" userId="c49a3ccc-cc20-4e95-9464-59691734bd0e" providerId="ADAL" clId="{431917B1-448D-4708-B719-59DAD1DC8768}" dt="2025-02-18T10:50:02.062" v="147" actId="13926"/>
        <pc:sldMkLst>
          <pc:docMk/>
          <pc:sldMk cId="0" sldId="258"/>
        </pc:sldMkLst>
        <pc:spChg chg="mod">
          <ac:chgData name="Eman Alshuwaier" userId="c49a3ccc-cc20-4e95-9464-59691734bd0e" providerId="ADAL" clId="{431917B1-448D-4708-B719-59DAD1DC8768}" dt="2025-02-18T10:50:02.062" v="147" actId="13926"/>
          <ac:spMkLst>
            <pc:docMk/>
            <pc:sldMk cId="0" sldId="258"/>
            <ac:spMk id="233" creationId="{00000000-0000-0000-0000-000000000000}"/>
          </ac:spMkLst>
        </pc:spChg>
        <pc:graphicFrameChg chg="add mod modGraphic">
          <ac:chgData name="Eman Alshuwaier" userId="c49a3ccc-cc20-4e95-9464-59691734bd0e" providerId="ADAL" clId="{431917B1-448D-4708-B719-59DAD1DC8768}" dt="2025-02-18T10:49:58.409" v="146" actId="1076"/>
          <ac:graphicFrameMkLst>
            <pc:docMk/>
            <pc:sldMk cId="0" sldId="258"/>
            <ac:graphicFrameMk id="2" creationId="{570789FF-F9BB-54C0-66B4-78F7376D8B6E}"/>
          </ac:graphicFrameMkLst>
        </pc:graphicFrameChg>
        <pc:graphicFrameChg chg="del modGraphic">
          <ac:chgData name="Eman Alshuwaier" userId="c49a3ccc-cc20-4e95-9464-59691734bd0e" providerId="ADAL" clId="{431917B1-448D-4708-B719-59DAD1DC8768}" dt="2025-02-18T10:49:49.570" v="145" actId="478"/>
          <ac:graphicFrameMkLst>
            <pc:docMk/>
            <pc:sldMk cId="0" sldId="258"/>
            <ac:graphicFrameMk id="232" creationId="{00000000-0000-0000-0000-000000000000}"/>
          </ac:graphicFrameMkLst>
        </pc:graphicFrameChg>
      </pc:sldChg>
      <pc:sldChg chg="modSp mod modCm">
        <pc:chgData name="Eman Alshuwaier" userId="c49a3ccc-cc20-4e95-9464-59691734bd0e" providerId="ADAL" clId="{431917B1-448D-4708-B719-59DAD1DC8768}" dt="2025-02-18T10:50:09.838" v="149" actId="20577"/>
        <pc:sldMkLst>
          <pc:docMk/>
          <pc:sldMk cId="0" sldId="259"/>
        </pc:sldMkLst>
        <pc:spChg chg="mod">
          <ac:chgData name="Eman Alshuwaier" userId="c49a3ccc-cc20-4e95-9464-59691734bd0e" providerId="ADAL" clId="{431917B1-448D-4708-B719-59DAD1DC8768}" dt="2025-02-18T10:50:09.838" v="149" actId="20577"/>
          <ac:spMkLst>
            <pc:docMk/>
            <pc:sldMk cId="0" sldId="259"/>
            <ac:spMk id="23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an Alshuwaier" userId="c49a3ccc-cc20-4e95-9464-59691734bd0e" providerId="ADAL" clId="{431917B1-448D-4708-B719-59DAD1DC8768}" dt="2025-02-18T10:50:09.838" v="149" actId="20577"/>
              <pc2:cmMkLst xmlns:pc2="http://schemas.microsoft.com/office/powerpoint/2019/9/main/command">
                <pc:docMk/>
                <pc:sldMk cId="0" sldId="259"/>
                <pc2:cmMk id="{1E89D72A-8C90-49A3-BDD3-EB6404AF9978}"/>
              </pc2:cmMkLst>
            </pc226:cmChg>
          </p:ext>
        </pc:extLst>
      </pc:sldChg>
      <pc:sldChg chg="modSp mod">
        <pc:chgData name="Eman Alshuwaier" userId="c49a3ccc-cc20-4e95-9464-59691734bd0e" providerId="ADAL" clId="{431917B1-448D-4708-B719-59DAD1DC8768}" dt="2025-02-18T10:50:34.412" v="151"/>
        <pc:sldMkLst>
          <pc:docMk/>
          <pc:sldMk cId="0" sldId="260"/>
        </pc:sldMkLst>
        <pc:spChg chg="mod">
          <ac:chgData name="Eman Alshuwaier" userId="c49a3ccc-cc20-4e95-9464-59691734bd0e" providerId="ADAL" clId="{431917B1-448D-4708-B719-59DAD1DC8768}" dt="2025-02-18T10:36:13.535" v="94" actId="1076"/>
          <ac:spMkLst>
            <pc:docMk/>
            <pc:sldMk cId="0" sldId="260"/>
            <ac:spMk id="239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6:29.772" v="96" actId="1076"/>
          <ac:spMkLst>
            <pc:docMk/>
            <pc:sldMk cId="0" sldId="260"/>
            <ac:spMk id="240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5:54.772" v="89" actId="1076"/>
          <ac:spMkLst>
            <pc:docMk/>
            <pc:sldMk cId="0" sldId="260"/>
            <ac:spMk id="241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5:45.843" v="87" actId="1076"/>
          <ac:spMkLst>
            <pc:docMk/>
            <pc:sldMk cId="0" sldId="260"/>
            <ac:spMk id="242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6:07.987" v="92" actId="1076"/>
          <ac:spMkLst>
            <pc:docMk/>
            <pc:sldMk cId="0" sldId="260"/>
            <ac:spMk id="243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6:23.136" v="95" actId="1076"/>
          <ac:spMkLst>
            <pc:docMk/>
            <pc:sldMk cId="0" sldId="260"/>
            <ac:spMk id="244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6:58.765" v="101" actId="1076"/>
          <ac:spMkLst>
            <pc:docMk/>
            <pc:sldMk cId="0" sldId="260"/>
            <ac:spMk id="246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6:11.281" v="93" actId="1076"/>
          <ac:spMkLst>
            <pc:docMk/>
            <pc:sldMk cId="0" sldId="260"/>
            <ac:spMk id="248" creationId="{00000000-0000-0000-0000-000000000000}"/>
          </ac:spMkLst>
        </pc:spChg>
        <pc:graphicFrameChg chg="mod">
          <ac:chgData name="Eman Alshuwaier" userId="c49a3ccc-cc20-4e95-9464-59691734bd0e" providerId="ADAL" clId="{431917B1-448D-4708-B719-59DAD1DC8768}" dt="2025-02-18T10:36:42.501" v="100" actId="20577"/>
          <ac:graphicFrameMkLst>
            <pc:docMk/>
            <pc:sldMk cId="0" sldId="260"/>
            <ac:graphicFrameMk id="238" creationId="{00000000-0000-0000-0000-000000000000}"/>
          </ac:graphicFrameMkLst>
        </pc:graphicFrameChg>
        <pc:graphicFrameChg chg="mod">
          <ac:chgData name="Eman Alshuwaier" userId="c49a3ccc-cc20-4e95-9464-59691734bd0e" providerId="ADAL" clId="{431917B1-448D-4708-B719-59DAD1DC8768}" dt="2025-02-18T10:50:34.412" v="151"/>
          <ac:graphicFrameMkLst>
            <pc:docMk/>
            <pc:sldMk cId="0" sldId="260"/>
            <ac:graphicFrameMk id="247" creationId="{00000000-0000-0000-0000-000000000000}"/>
          </ac:graphicFrameMkLst>
        </pc:graphicFrameChg>
      </pc:sldChg>
      <pc:sldChg chg="modSp mod">
        <pc:chgData name="Eman Alshuwaier" userId="c49a3ccc-cc20-4e95-9464-59691734bd0e" providerId="ADAL" clId="{431917B1-448D-4708-B719-59DAD1DC8768}" dt="2025-02-18T10:50:41.917" v="153"/>
        <pc:sldMkLst>
          <pc:docMk/>
          <pc:sldMk cId="0" sldId="261"/>
        </pc:sldMkLst>
        <pc:spChg chg="mod">
          <ac:chgData name="Eman Alshuwaier" userId="c49a3ccc-cc20-4e95-9464-59691734bd0e" providerId="ADAL" clId="{431917B1-448D-4708-B719-59DAD1DC8768}" dt="2025-02-18T10:37:56.234" v="118" actId="1038"/>
          <ac:spMkLst>
            <pc:docMk/>
            <pc:sldMk cId="0" sldId="261"/>
            <ac:spMk id="251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7:34.657" v="107" actId="1076"/>
          <ac:spMkLst>
            <pc:docMk/>
            <pc:sldMk cId="0" sldId="261"/>
            <ac:spMk id="252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7:31.821" v="106" actId="1076"/>
          <ac:spMkLst>
            <pc:docMk/>
            <pc:sldMk cId="0" sldId="261"/>
            <ac:spMk id="253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7:51.695" v="115" actId="1038"/>
          <ac:spMkLst>
            <pc:docMk/>
            <pc:sldMk cId="0" sldId="261"/>
            <ac:spMk id="254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8:08.037" v="119" actId="1076"/>
          <ac:spMkLst>
            <pc:docMk/>
            <pc:sldMk cId="0" sldId="261"/>
            <ac:spMk id="256" creationId="{00000000-0000-0000-0000-000000000000}"/>
          </ac:spMkLst>
        </pc:spChg>
        <pc:graphicFrameChg chg="mod">
          <ac:chgData name="Eman Alshuwaier" userId="c49a3ccc-cc20-4e95-9464-59691734bd0e" providerId="ADAL" clId="{431917B1-448D-4708-B719-59DAD1DC8768}" dt="2025-02-18T10:37:25.460" v="105" actId="20577"/>
          <ac:graphicFrameMkLst>
            <pc:docMk/>
            <pc:sldMk cId="0" sldId="261"/>
            <ac:graphicFrameMk id="250" creationId="{00000000-0000-0000-0000-000000000000}"/>
          </ac:graphicFrameMkLst>
        </pc:graphicFrameChg>
        <pc:graphicFrameChg chg="mod modGraphic">
          <ac:chgData name="Eman Alshuwaier" userId="c49a3ccc-cc20-4e95-9464-59691734bd0e" providerId="ADAL" clId="{431917B1-448D-4708-B719-59DAD1DC8768}" dt="2025-02-18T10:50:41.917" v="153"/>
          <ac:graphicFrameMkLst>
            <pc:docMk/>
            <pc:sldMk cId="0" sldId="261"/>
            <ac:graphicFrameMk id="257" creationId="{00000000-0000-0000-0000-000000000000}"/>
          </ac:graphicFrameMkLst>
        </pc:graphicFrameChg>
      </pc:sldChg>
      <pc:sldChg chg="modSp mod">
        <pc:chgData name="Eman Alshuwaier" userId="c49a3ccc-cc20-4e95-9464-59691734bd0e" providerId="ADAL" clId="{431917B1-448D-4708-B719-59DAD1DC8768}" dt="2025-02-18T10:50:48.735" v="155"/>
        <pc:sldMkLst>
          <pc:docMk/>
          <pc:sldMk cId="0" sldId="262"/>
        </pc:sldMkLst>
        <pc:spChg chg="mod">
          <ac:chgData name="Eman Alshuwaier" userId="c49a3ccc-cc20-4e95-9464-59691734bd0e" providerId="ADAL" clId="{431917B1-448D-4708-B719-59DAD1DC8768}" dt="2025-02-18T10:38:46.217" v="126" actId="1076"/>
          <ac:spMkLst>
            <pc:docMk/>
            <pc:sldMk cId="0" sldId="262"/>
            <ac:spMk id="260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8:50.846" v="128" actId="1035"/>
          <ac:spMkLst>
            <pc:docMk/>
            <pc:sldMk cId="0" sldId="262"/>
            <ac:spMk id="261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8:43.611" v="125" actId="1076"/>
          <ac:spMkLst>
            <pc:docMk/>
            <pc:sldMk cId="0" sldId="262"/>
            <ac:spMk id="263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38:57.296" v="129" actId="1076"/>
          <ac:spMkLst>
            <pc:docMk/>
            <pc:sldMk cId="0" sldId="262"/>
            <ac:spMk id="265" creationId="{00000000-0000-0000-0000-000000000000}"/>
          </ac:spMkLst>
        </pc:spChg>
        <pc:graphicFrameChg chg="mod">
          <ac:chgData name="Eman Alshuwaier" userId="c49a3ccc-cc20-4e95-9464-59691734bd0e" providerId="ADAL" clId="{431917B1-448D-4708-B719-59DAD1DC8768}" dt="2025-02-18T10:38:31.364" v="124" actId="20577"/>
          <ac:graphicFrameMkLst>
            <pc:docMk/>
            <pc:sldMk cId="0" sldId="262"/>
            <ac:graphicFrameMk id="259" creationId="{00000000-0000-0000-0000-000000000000}"/>
          </ac:graphicFrameMkLst>
        </pc:graphicFrameChg>
        <pc:graphicFrameChg chg="mod modGraphic">
          <ac:chgData name="Eman Alshuwaier" userId="c49a3ccc-cc20-4e95-9464-59691734bd0e" providerId="ADAL" clId="{431917B1-448D-4708-B719-59DAD1DC8768}" dt="2025-02-18T10:50:48.735" v="155"/>
          <ac:graphicFrameMkLst>
            <pc:docMk/>
            <pc:sldMk cId="0" sldId="262"/>
            <ac:graphicFrameMk id="266" creationId="{00000000-0000-0000-0000-000000000000}"/>
          </ac:graphicFrameMkLst>
        </pc:graphicFrameChg>
      </pc:sldChg>
      <pc:sldChg chg="modSp mod modCm">
        <pc:chgData name="Eman Alshuwaier" userId="c49a3ccc-cc20-4e95-9464-59691734bd0e" providerId="ADAL" clId="{431917B1-448D-4708-B719-59DAD1DC8768}" dt="2025-02-18T11:01:30.065" v="190" actId="20577"/>
        <pc:sldMkLst>
          <pc:docMk/>
          <pc:sldMk cId="0" sldId="263"/>
        </pc:sldMkLst>
        <pc:spChg chg="mod">
          <ac:chgData name="Eman Alshuwaier" userId="c49a3ccc-cc20-4e95-9464-59691734bd0e" providerId="ADAL" clId="{431917B1-448D-4708-B719-59DAD1DC8768}" dt="2025-02-18T10:39:29.772" v="135" actId="20577"/>
          <ac:spMkLst>
            <pc:docMk/>
            <pc:sldMk cId="0" sldId="263"/>
            <ac:spMk id="268" creationId="{00000000-0000-0000-0000-000000000000}"/>
          </ac:spMkLst>
        </pc:spChg>
        <pc:graphicFrameChg chg="mod modGraphic">
          <ac:chgData name="Eman Alshuwaier" userId="c49a3ccc-cc20-4e95-9464-59691734bd0e" providerId="ADAL" clId="{431917B1-448D-4708-B719-59DAD1DC8768}" dt="2025-02-18T11:01:30.065" v="190" actId="20577"/>
          <ac:graphicFrameMkLst>
            <pc:docMk/>
            <pc:sldMk cId="0" sldId="263"/>
            <ac:graphicFrameMk id="269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an Alshuwaier" userId="c49a3ccc-cc20-4e95-9464-59691734bd0e" providerId="ADAL" clId="{431917B1-448D-4708-B719-59DAD1DC8768}" dt="2025-02-18T10:51:47.094" v="166" actId="20577"/>
              <pc2:cmMkLst xmlns:pc2="http://schemas.microsoft.com/office/powerpoint/2019/9/main/command">
                <pc:docMk/>
                <pc:sldMk cId="0" sldId="263"/>
                <pc2:cmMk id="{0D618AFB-B2E8-449F-91D0-BF4DD8A78D01}"/>
              </pc2:cmMkLst>
            </pc226:cmChg>
          </p:ext>
        </pc:extLst>
      </pc:sldChg>
      <pc:sldChg chg="addSp delSp modSp mod modCm">
        <pc:chgData name="Eman Alshuwaier" userId="c49a3ccc-cc20-4e95-9464-59691734bd0e" providerId="ADAL" clId="{431917B1-448D-4708-B719-59DAD1DC8768}" dt="2025-02-18T11:02:00.162" v="191" actId="20577"/>
        <pc:sldMkLst>
          <pc:docMk/>
          <pc:sldMk cId="0" sldId="265"/>
        </pc:sldMkLst>
        <pc:spChg chg="add del">
          <ac:chgData name="Eman Alshuwaier" userId="c49a3ccc-cc20-4e95-9464-59691734bd0e" providerId="ADAL" clId="{431917B1-448D-4708-B719-59DAD1DC8768}" dt="2025-02-18T10:54:46.240" v="171" actId="478"/>
          <ac:spMkLst>
            <pc:docMk/>
            <pc:sldMk cId="0" sldId="265"/>
            <ac:spMk id="2" creationId="{0CD3CD44-A38E-039C-12A1-00EC4988808A}"/>
          </ac:spMkLst>
        </pc:spChg>
        <pc:spChg chg="add del mod">
          <ac:chgData name="Eman Alshuwaier" userId="c49a3ccc-cc20-4e95-9464-59691734bd0e" providerId="ADAL" clId="{431917B1-448D-4708-B719-59DAD1DC8768}" dt="2025-02-18T11:02:00.162" v="191" actId="20577"/>
          <ac:spMkLst>
            <pc:docMk/>
            <pc:sldMk cId="0" sldId="265"/>
            <ac:spMk id="274" creationId="{00000000-0000-0000-0000-000000000000}"/>
          </ac:spMkLst>
        </pc:spChg>
        <pc:spChg chg="mod">
          <ac:chgData name="Eman Alshuwaier" userId="c49a3ccc-cc20-4e95-9464-59691734bd0e" providerId="ADAL" clId="{431917B1-448D-4708-B719-59DAD1DC8768}" dt="2025-02-18T10:55:44.395" v="188" actId="1076"/>
          <ac:spMkLst>
            <pc:docMk/>
            <pc:sldMk cId="0" sldId="265"/>
            <ac:spMk id="27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an Alshuwaier" userId="c49a3ccc-cc20-4e95-9464-59691734bd0e" providerId="ADAL" clId="{431917B1-448D-4708-B719-59DAD1DC8768}" dt="2025-02-18T10:54:50.612" v="174"/>
              <pc2:cmMkLst xmlns:pc2="http://schemas.microsoft.com/office/powerpoint/2019/9/main/command">
                <pc:docMk/>
                <pc:sldMk cId="0" sldId="265"/>
                <pc2:cmMk id="{4321C67E-C1C3-4FD6-BA47-FB58DAAA011A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800" b="0" i="0" u="none" strike="noStrike">
                <a:solidFill>
                  <a:srgbClr val="60646C"/>
                </a:solidFill>
                <a:latin typeface="RB"/>
              </a:defRPr>
            </a:pPr>
            <a:r>
              <a:rPr lang="en-US" sz="1800" b="0" i="0" u="none" strike="noStrike" dirty="0">
                <a:solidFill>
                  <a:srgbClr val="60646C"/>
                </a:solidFill>
                <a:latin typeface="RB"/>
              </a:rPr>
              <a:t>Total Number of Departments</a:t>
            </a:r>
          </a:p>
        </c:rich>
      </c:tx>
      <c:layout>
        <c:manualLayout>
          <c:xMode val="edge"/>
          <c:yMode val="edge"/>
          <c:x val="0.28090799999999999"/>
          <c:y val="0"/>
          <c:w val="0.43818400000000002"/>
          <c:h val="0.12169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5948700000000002E-2"/>
          <c:y val="0.121696"/>
          <c:w val="0.94150500000000004"/>
          <c:h val="0.808432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عمود2</c:v>
                </c:pt>
              </c:strCache>
            </c:strRef>
          </c:tx>
          <c:spPr>
            <a:solidFill>
              <a:srgbClr val="029A7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A-4622-9192-1C4E4BF26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60646C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0646C"/>
                </a:solidFill>
                <a:latin typeface="RB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EFFFF"/>
              </a:solidFill>
              <a:prstDash val="sysDot"/>
              <a:round/>
            </a:ln>
          </c:spPr>
        </c:majorGridlines>
        <c:numFmt formatCode="0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0646C"/>
                </a:solidFill>
                <a:latin typeface="RB"/>
              </a:defRPr>
            </a:pPr>
            <a:endParaRPr lang="en-US"/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800" b="0" i="0" u="none" strike="noStrike">
                <a:solidFill>
                  <a:srgbClr val="60646C"/>
                </a:solidFill>
                <a:latin typeface="RB"/>
              </a:defRPr>
            </a:pPr>
            <a:r>
              <a:rPr lang="en-US" sz="1800" b="0" i="0" u="none" strike="noStrike" dirty="0">
                <a:solidFill>
                  <a:srgbClr val="60646C"/>
                </a:solidFill>
                <a:latin typeface="RB"/>
              </a:rPr>
              <a:t>Total Number of Departments</a:t>
            </a:r>
          </a:p>
        </c:rich>
      </c:tx>
      <c:layout>
        <c:manualLayout>
          <c:xMode val="edge"/>
          <c:yMode val="edge"/>
          <c:x val="0.28090799999999999"/>
          <c:y val="0"/>
          <c:w val="0.43818400000000002"/>
          <c:h val="0.12169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5948700000000002E-2"/>
          <c:y val="0.121696"/>
          <c:w val="0.94150500000000004"/>
          <c:h val="0.808432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عمود2</c:v>
                </c:pt>
              </c:strCache>
            </c:strRef>
          </c:tx>
          <c:spPr>
            <a:solidFill>
              <a:srgbClr val="029A7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6-44A6-8BB4-363050FA2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60646C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0646C"/>
                </a:solidFill>
                <a:latin typeface="RB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EFFFF"/>
              </a:solidFill>
              <a:prstDash val="sysDot"/>
              <a:round/>
            </a:ln>
          </c:spPr>
        </c:majorGridlines>
        <c:numFmt formatCode="0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0646C"/>
                </a:solidFill>
                <a:latin typeface="RB"/>
              </a:defRPr>
            </a:pPr>
            <a:endParaRPr lang="en-US"/>
          </a:p>
        </c:txPr>
        <c:crossAx val="2094734552"/>
        <c:crosses val="autoZero"/>
        <c:crossBetween val="between"/>
        <c:majorUnit val="7.5"/>
        <c:minorUnit val="3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800" b="0" i="0" u="none" strike="noStrike">
                <a:solidFill>
                  <a:srgbClr val="60646C"/>
                </a:solidFill>
                <a:latin typeface="RB"/>
              </a:defRPr>
            </a:pPr>
            <a:r>
              <a:rPr lang="en-US" sz="1800" b="0" i="0" u="none" strike="noStrike" dirty="0">
                <a:solidFill>
                  <a:srgbClr val="60646C"/>
                </a:solidFill>
                <a:latin typeface="RB"/>
              </a:rPr>
              <a:t>Total Number of Departments</a:t>
            </a:r>
          </a:p>
        </c:rich>
      </c:tx>
      <c:layout>
        <c:manualLayout>
          <c:xMode val="edge"/>
          <c:yMode val="edge"/>
          <c:x val="0.28090799999999999"/>
          <c:y val="0"/>
          <c:w val="0.43818400000000002"/>
          <c:h val="0.12169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5948700000000002E-2"/>
          <c:y val="0.121696"/>
          <c:w val="0.94150500000000004"/>
          <c:h val="0.808432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عمود2</c:v>
                </c:pt>
              </c:strCache>
            </c:strRef>
          </c:tx>
          <c:spPr>
            <a:solidFill>
              <a:srgbClr val="029A7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6F2-91F0-B842CA7C8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60646C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0646C"/>
                </a:solidFill>
                <a:latin typeface="RB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EFFFF"/>
              </a:solidFill>
              <a:prstDash val="sysDot"/>
              <a:round/>
            </a:ln>
          </c:spPr>
        </c:majorGridlines>
        <c:numFmt formatCode="0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60646C"/>
                </a:solidFill>
                <a:latin typeface="RB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0DFBA5-A6D3-457C-BCA8-03F5125AA282}" authorId="{A49CDC4C-E5BD-7D44-D597-C877DBA26399}" created="2025-02-18T11:00:46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picMk id="272" creationId="{00000000-0000-0000-0000-000000000000}"/>
    </ac:deMkLst>
    <p188:txBody>
      <a:bodyPr/>
      <a:lstStyle/>
      <a:p>
        <a:r>
          <a:rPr lang="en-US"/>
          <a:t>الترجمة من اليمين لليسار:
Highly Satisfied 
Neutral 
No Evaluation Yet
Highly Dissatisfied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1pPr>
    <a:lvl2pPr indent="2286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2pPr>
    <a:lvl3pPr indent="4572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3pPr>
    <a:lvl4pPr indent="6858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4pPr>
    <a:lvl5pPr indent="9144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5pPr>
    <a:lvl6pPr indent="11430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6pPr>
    <a:lvl7pPr indent="13716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7pPr>
    <a:lvl8pPr indent="16002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8pPr>
    <a:lvl9pPr indent="1828800" latinLnBrk="0">
      <a:defRPr sz="1200">
        <a:solidFill>
          <a:schemeClr val="accent2"/>
        </a:solidFill>
        <a:latin typeface="+mn-lt"/>
        <a:ea typeface="+mn-ea"/>
        <a:cs typeface="+mn-cs"/>
        <a:sym typeface="RB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pic>
        <p:nvPicPr>
          <p:cNvPr id="23" name="صورة 5" descr="صورة 5"/>
          <p:cNvPicPr>
            <a:picLocks noChangeAspect="1"/>
          </p:cNvPicPr>
          <p:nvPr/>
        </p:nvPicPr>
        <p:blipFill>
          <a:blip r:embed="rId2"/>
          <a:srcRect l="40655" t="442" r="220"/>
          <a:stretch>
            <a:fillRect/>
          </a:stretch>
        </p:blipFill>
        <p:spPr>
          <a:xfrm>
            <a:off x="0" y="-1"/>
            <a:ext cx="7240452" cy="685793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مستطيل 6"/>
          <p:cNvSpPr/>
          <p:nvPr/>
        </p:nvSpPr>
        <p:spPr>
          <a:xfrm>
            <a:off x="0" y="0"/>
            <a:ext cx="12192000" cy="6888397"/>
          </a:xfrm>
          <a:prstGeom prst="rect">
            <a:avLst/>
          </a:prstGeom>
          <a:gradFill>
            <a:gsLst>
              <a:gs pos="50000">
                <a:srgbClr val="FFFFFF"/>
              </a:gs>
              <a:gs pos="88000">
                <a:srgbClr val="FFFFFF">
                  <a:alpha val="51957"/>
                </a:srgbClr>
              </a:gs>
              <a:gs pos="100000">
                <a:srgbClr val="000000">
                  <a:alpha val="0"/>
                </a:srgbClr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914355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836406" y="4882920"/>
            <a:ext cx="3759641" cy="283441"/>
          </a:xfrm>
          <a:prstGeom prst="rect">
            <a:avLst/>
          </a:prstGeom>
        </p:spPr>
        <p:txBody>
          <a:bodyPr lIns="0" tIns="0" rIns="0" bIns="0" anchor="b"/>
          <a:lstStyle>
            <a:lvl1pPr defTabSz="457200">
              <a:spcBef>
                <a:spcPts val="500"/>
              </a:spcBef>
              <a:defRPr sz="1600">
                <a:solidFill>
                  <a:srgbClr val="F1A747"/>
                </a:solidFill>
              </a:defRPr>
            </a:lvl1pPr>
            <a:lvl2pPr defTabSz="457200">
              <a:spcBef>
                <a:spcPts val="500"/>
              </a:spcBef>
              <a:defRPr sz="1600">
                <a:solidFill>
                  <a:srgbClr val="F1A747"/>
                </a:solidFill>
              </a:defRPr>
            </a:lvl2pPr>
            <a:lvl3pPr defTabSz="457200">
              <a:spcBef>
                <a:spcPts val="500"/>
              </a:spcBef>
              <a:defRPr sz="1600">
                <a:solidFill>
                  <a:srgbClr val="F1A747"/>
                </a:solidFill>
              </a:defRPr>
            </a:lvl3pPr>
            <a:lvl4pPr defTabSz="457200">
              <a:spcBef>
                <a:spcPts val="500"/>
              </a:spcBef>
              <a:defRPr sz="1600">
                <a:solidFill>
                  <a:srgbClr val="F1A747"/>
                </a:solidFill>
              </a:defRPr>
            </a:lvl4pPr>
            <a:lvl5pPr defTabSz="457200">
              <a:spcBef>
                <a:spcPts val="500"/>
              </a:spcBef>
              <a:defRPr sz="1600">
                <a:solidFill>
                  <a:srgbClr val="F1A747"/>
                </a:solidFill>
              </a:defRPr>
            </a:lvl5pPr>
          </a:lstStyle>
          <a:p>
            <a:r>
              <a:t>مثال لعنوان فرعي لوريم ابسوم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5618989" y="6181345"/>
            <a:ext cx="1325881" cy="28344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/>
            </a:lvl1pPr>
          </a:lstStyle>
          <a:p>
            <a:r>
              <a:t>مايو 2021</a:t>
            </a:r>
          </a:p>
        </p:txBody>
      </p:sp>
      <p:sp>
        <p:nvSpPr>
          <p:cNvPr id="27" name="مثال لعنوان رئيسـيل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3985591" y="3648457"/>
            <a:ext cx="7610456" cy="116772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b="1">
                <a:solidFill>
                  <a:srgbClr val="029A76"/>
                </a:solidFill>
              </a:defRPr>
            </a:lvl1pPr>
          </a:lstStyle>
          <a:p>
            <a:r>
              <a:t>مثال لعنوان رئيسـيللعرض التقديمي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7173466" y="6181345"/>
            <a:ext cx="4422579" cy="28344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/>
            </a:lvl1pPr>
          </a:lstStyle>
          <a:p>
            <a:r>
              <a:t>هيئة رعاية الأشخاص ذوي الإعاقة </a:t>
            </a:r>
          </a:p>
        </p:txBody>
      </p:sp>
      <p:pic>
        <p:nvPicPr>
          <p:cNvPr id="29" name="رسم 1" descr="رسم 1"/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2435500" y="2229427"/>
            <a:ext cx="4870994" cy="509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 4" descr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27" y="509013"/>
            <a:ext cx="3468689" cy="36512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133587" y="2532970"/>
            <a:ext cx="3029457" cy="33855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29A76"/>
                </a:solidFill>
              </a:defRPr>
            </a:lvl1pPr>
            <a:lvl2pPr>
              <a:defRPr sz="1600">
                <a:solidFill>
                  <a:srgbClr val="029A76"/>
                </a:solidFill>
              </a:defRPr>
            </a:lvl2pPr>
            <a:lvl3pPr>
              <a:defRPr sz="1600">
                <a:solidFill>
                  <a:srgbClr val="029A76"/>
                </a:solidFill>
              </a:defRPr>
            </a:lvl3pPr>
            <a:lvl4pPr>
              <a:defRPr sz="1600">
                <a:solidFill>
                  <a:srgbClr val="029A76"/>
                </a:solidFill>
              </a:defRPr>
            </a:lvl4pPr>
            <a:lvl5pPr>
              <a:defRPr sz="1600">
                <a:solidFill>
                  <a:srgbClr val="029A76"/>
                </a:solidFill>
              </a:defRPr>
            </a:lvl5pPr>
          </a:lstStyle>
          <a:p>
            <a:r>
              <a:t>العناوين الرئيسية للعرض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3" name="Oval 42"/>
          <p:cNvSpPr/>
          <p:nvPr/>
        </p:nvSpPr>
        <p:spPr>
          <a:xfrm>
            <a:off x="10957296" y="1177197"/>
            <a:ext cx="644125" cy="644125"/>
          </a:xfrm>
          <a:prstGeom prst="ellipse">
            <a:avLst/>
          </a:prstGeom>
          <a:solidFill>
            <a:srgbClr val="94C2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029A76"/>
                </a:solidFill>
              </a:defRPr>
            </a:pPr>
            <a:endParaRPr/>
          </a:p>
        </p:txBody>
      </p:sp>
      <p:sp>
        <p:nvSpPr>
          <p:cNvPr id="144" name="Straight Connector 43"/>
          <p:cNvSpPr/>
          <p:nvPr/>
        </p:nvSpPr>
        <p:spPr>
          <a:xfrm flipH="1" flipV="1">
            <a:off x="8142262" y="2904925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Straight Connector 45"/>
          <p:cNvSpPr/>
          <p:nvPr/>
        </p:nvSpPr>
        <p:spPr>
          <a:xfrm flipH="1" flipV="1">
            <a:off x="8142262" y="3830218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Straight Connector 47"/>
          <p:cNvSpPr/>
          <p:nvPr/>
        </p:nvSpPr>
        <p:spPr>
          <a:xfrm flipH="1" flipV="1">
            <a:off x="8142262" y="4755510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Straight Connector 49"/>
          <p:cNvSpPr/>
          <p:nvPr/>
        </p:nvSpPr>
        <p:spPr>
          <a:xfrm flipH="1" flipV="1">
            <a:off x="8142262" y="5680802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traight Connector 51"/>
          <p:cNvSpPr/>
          <p:nvPr/>
        </p:nvSpPr>
        <p:spPr>
          <a:xfrm flipH="1" flipV="1">
            <a:off x="3512204" y="2904925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Straight Connector 54"/>
          <p:cNvSpPr/>
          <p:nvPr/>
        </p:nvSpPr>
        <p:spPr>
          <a:xfrm flipH="1" flipV="1">
            <a:off x="3512204" y="3830218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Straight Connector 57"/>
          <p:cNvSpPr/>
          <p:nvPr/>
        </p:nvSpPr>
        <p:spPr>
          <a:xfrm flipH="1" flipV="1">
            <a:off x="3512204" y="4755510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Straight Connector 60"/>
          <p:cNvSpPr/>
          <p:nvPr/>
        </p:nvSpPr>
        <p:spPr>
          <a:xfrm flipH="1" flipV="1">
            <a:off x="3512204" y="5680802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Oval 63"/>
          <p:cNvSpPr/>
          <p:nvPr/>
        </p:nvSpPr>
        <p:spPr>
          <a:xfrm>
            <a:off x="-791823" y="-754743"/>
            <a:ext cx="1931942" cy="1931941"/>
          </a:xfrm>
          <a:prstGeom prst="ellipse">
            <a:avLst/>
          </a:prstGeom>
          <a:gradFill>
            <a:gsLst>
              <a:gs pos="0">
                <a:srgbClr val="94C23D"/>
              </a:gs>
              <a:gs pos="100000">
                <a:srgbClr val="169C83"/>
              </a:gs>
            </a:gsLst>
            <a:lin ang="19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pic>
        <p:nvPicPr>
          <p:cNvPr id="153" name="Graphic 64" descr="Graphic 64"/>
          <p:cNvPicPr>
            <a:picLocks noChangeAspect="1"/>
          </p:cNvPicPr>
          <p:nvPr/>
        </p:nvPicPr>
        <p:blipFill>
          <a:blip r:embed="rId2"/>
          <a:srcRect l="25277" t="25277" r="25270" b="25270"/>
          <a:stretch>
            <a:fillRect/>
          </a:stretch>
        </p:blipFill>
        <p:spPr>
          <a:xfrm>
            <a:off x="580078" y="481347"/>
            <a:ext cx="616347" cy="616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3" y="0"/>
                </a:moveTo>
                <a:cubicBezTo>
                  <a:pt x="4829" y="0"/>
                  <a:pt x="0" y="4829"/>
                  <a:pt x="0" y="10793"/>
                </a:cubicBezTo>
                <a:cubicBezTo>
                  <a:pt x="0" y="16757"/>
                  <a:pt x="4829" y="21600"/>
                  <a:pt x="10793" y="21600"/>
                </a:cubicBezTo>
                <a:cubicBezTo>
                  <a:pt x="16757" y="21600"/>
                  <a:pt x="21600" y="16757"/>
                  <a:pt x="21600" y="10793"/>
                </a:cubicBezTo>
                <a:cubicBezTo>
                  <a:pt x="21600" y="4829"/>
                  <a:pt x="16757" y="0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4" name="المحتويات"/>
          <p:cNvSpPr txBox="1">
            <a:spLocks noGrp="1"/>
          </p:cNvSpPr>
          <p:nvPr>
            <p:ph type="title" hasCustomPrompt="1"/>
          </p:nvPr>
        </p:nvSpPr>
        <p:spPr>
          <a:xfrm>
            <a:off x="7426387" y="1332009"/>
            <a:ext cx="3932238" cy="54784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3200" b="1">
                <a:solidFill>
                  <a:srgbClr val="029A76"/>
                </a:solidFill>
              </a:defRPr>
            </a:lvl1pPr>
          </a:lstStyle>
          <a:p>
            <a:r>
              <a:t>المحتويات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133587" y="3445100"/>
            <a:ext cx="3029457" cy="338555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5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133587" y="4357763"/>
            <a:ext cx="3029457" cy="338555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5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133587" y="5308848"/>
            <a:ext cx="3029457" cy="338555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5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03529" y="2532970"/>
            <a:ext cx="3029457" cy="338554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5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503529" y="3445100"/>
            <a:ext cx="3029457" cy="338555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03529" y="4357763"/>
            <a:ext cx="3029457" cy="338555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6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503529" y="5308848"/>
            <a:ext cx="3029457" cy="338555"/>
          </a:xfrm>
          <a:prstGeom prst="rect">
            <a:avLst/>
          </a:prstGeom>
        </p:spPr>
        <p:txBody>
          <a:bodyPr/>
          <a:lstStyle>
            <a:lvl1pPr defTabSz="868637">
              <a:spcBef>
                <a:spcPts val="900"/>
              </a:spcBef>
              <a:defRPr sz="1520">
                <a:solidFill>
                  <a:srgbClr val="029A76"/>
                </a:solidFill>
              </a:defRPr>
            </a:lvl1pPr>
          </a:lstStyle>
          <a:p>
            <a:r>
              <a:t>العناوين الرئيسية للعرض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9A7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170" name="Rectangle 18"/>
          <p:cNvSpPr/>
          <p:nvPr/>
        </p:nvSpPr>
        <p:spPr>
          <a:xfrm flipH="1">
            <a:off x="6095999" y="0"/>
            <a:ext cx="6096000" cy="6858000"/>
          </a:xfrm>
          <a:prstGeom prst="rect">
            <a:avLst/>
          </a:prstGeom>
          <a:gradFill>
            <a:gsLst>
              <a:gs pos="0">
                <a:srgbClr val="58B05E"/>
              </a:gs>
              <a:gs pos="78000">
                <a:srgbClr val="169C83"/>
              </a:gs>
            </a:gsLst>
            <a:lin ang="14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71" name="Rectangle: Rounded Corners 19"/>
          <p:cNvSpPr/>
          <p:nvPr/>
        </p:nvSpPr>
        <p:spPr>
          <a:xfrm>
            <a:off x="-511020" y="2608190"/>
            <a:ext cx="1022040" cy="1641620"/>
          </a:xfrm>
          <a:prstGeom prst="roundRect">
            <a:avLst>
              <a:gd name="adj" fmla="val 22500"/>
            </a:avLst>
          </a:prstGeom>
          <a:solidFill>
            <a:srgbClr val="029A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72" name="Arrow: Chevron 23"/>
          <p:cNvSpPr/>
          <p:nvPr/>
        </p:nvSpPr>
        <p:spPr>
          <a:xfrm>
            <a:off x="180003" y="3325586"/>
            <a:ext cx="146229" cy="244252"/>
          </a:xfrm>
          <a:prstGeom prst="chevron">
            <a:avLst>
              <a:gd name="adj" fmla="val 51567"/>
            </a:avLst>
          </a:prstGeom>
          <a:solidFill>
            <a:srgbClr val="014D3B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/>
            </a:pPr>
            <a:endParaRPr/>
          </a:p>
        </p:txBody>
      </p:sp>
      <p:sp>
        <p:nvSpPr>
          <p:cNvPr id="173" name="TextBox 7"/>
          <p:cNvSpPr txBox="1"/>
          <p:nvPr/>
        </p:nvSpPr>
        <p:spPr>
          <a:xfrm>
            <a:off x="92851" y="6532677"/>
            <a:ext cx="12744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20000"/>
              </a:lnSpc>
              <a:defRPr sz="1200">
                <a:solidFill>
                  <a:srgbClr val="FEFFFF"/>
                </a:solidFill>
              </a:defRPr>
            </a:lvl1pPr>
          </a:lstStyle>
          <a:p>
            <a:r>
              <a:t>www.apd.gov.sa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182" name="Rectangle 1"/>
          <p:cNvSpPr/>
          <p:nvPr/>
        </p:nvSpPr>
        <p:spPr>
          <a:xfrm>
            <a:off x="0" y="0"/>
            <a:ext cx="12192003" cy="6858000"/>
          </a:xfrm>
          <a:prstGeom prst="rect">
            <a:avLst/>
          </a:prstGeom>
          <a:gradFill>
            <a:gsLst>
              <a:gs pos="0">
                <a:srgbClr val="66B456">
                  <a:alpha val="85000"/>
                </a:srgbClr>
              </a:gs>
              <a:gs pos="73000">
                <a:srgbClr val="169C83">
                  <a:alpha val="92000"/>
                </a:srgbClr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83" name="Rectangle 16"/>
          <p:cNvSpPr/>
          <p:nvPr/>
        </p:nvSpPr>
        <p:spPr>
          <a:xfrm>
            <a:off x="11160568" y="5211774"/>
            <a:ext cx="111395" cy="412781"/>
          </a:xfrm>
          <a:prstGeom prst="rect">
            <a:avLst/>
          </a:prstGeom>
          <a:solidFill>
            <a:srgbClr val="94C2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410699" y="5185795"/>
            <a:ext cx="1749868" cy="487827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2000" b="1">
                <a:solidFill>
                  <a:srgbClr val="FEFFFF"/>
                </a:solidFill>
              </a:defRPr>
            </a:lvl1pPr>
            <a:lvl2pPr>
              <a:defRPr sz="2000" b="1">
                <a:solidFill>
                  <a:srgbClr val="FEFFFF"/>
                </a:solidFill>
              </a:defRPr>
            </a:lvl2pPr>
            <a:lvl3pPr>
              <a:defRPr sz="2000" b="1">
                <a:solidFill>
                  <a:srgbClr val="FEFFFF"/>
                </a:solidFill>
              </a:defRPr>
            </a:lvl3pPr>
            <a:lvl4pPr>
              <a:defRPr sz="2000" b="1">
                <a:solidFill>
                  <a:srgbClr val="FEFFFF"/>
                </a:solidFill>
              </a:defRPr>
            </a:lvl4pPr>
            <a:lvl5pPr>
              <a:defRPr sz="2000" b="1">
                <a:solidFill>
                  <a:srgbClr val="FEFFFF"/>
                </a:solidFill>
              </a:defRPr>
            </a:lvl5pPr>
          </a:lstStyle>
          <a:p>
            <a:r>
              <a:t>عنوان ثانوي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5" name="عنوان رئيسي"/>
          <p:cNvSpPr txBox="1">
            <a:spLocks noGrp="1"/>
          </p:cNvSpPr>
          <p:nvPr>
            <p:ph type="title" hasCustomPrompt="1"/>
          </p:nvPr>
        </p:nvSpPr>
        <p:spPr>
          <a:xfrm>
            <a:off x="8006637" y="4225752"/>
            <a:ext cx="3423363" cy="71865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E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عنوان رئيسي</a:t>
            </a:r>
          </a:p>
        </p:txBody>
      </p:sp>
      <p:pic>
        <p:nvPicPr>
          <p:cNvPr id="186" name="صورة 4" descr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7" y="509013"/>
            <a:ext cx="3468689" cy="36512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pic>
        <p:nvPicPr>
          <p:cNvPr id="195" name="Picture 1" descr="Picture 1"/>
          <p:cNvPicPr>
            <a:picLocks noChangeAspect="1"/>
          </p:cNvPicPr>
          <p:nvPr/>
        </p:nvPicPr>
        <p:blipFill>
          <a:blip r:embed="rId2"/>
          <a:srcRect l="9913" t="40036" r="50638" b="42745"/>
          <a:stretch>
            <a:fillRect/>
          </a:stretch>
        </p:blipFill>
        <p:spPr>
          <a:xfrm>
            <a:off x="87437" y="356401"/>
            <a:ext cx="1718622" cy="57960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algn="l">
              <a:defRPr cap="all">
                <a:solidFill>
                  <a:srgbClr val="73FDDC"/>
                </a:solidFill>
              </a:defRPr>
            </a:lvl1pPr>
            <a:lvl2pPr indent="457200" algn="l">
              <a:defRPr cap="all">
                <a:solidFill>
                  <a:srgbClr val="73FDDC"/>
                </a:solidFill>
              </a:defRPr>
            </a:lvl2pPr>
            <a:lvl3pPr indent="914400" algn="l">
              <a:defRPr cap="all">
                <a:solidFill>
                  <a:srgbClr val="73FDDC"/>
                </a:solidFill>
              </a:defRPr>
            </a:lvl3pPr>
            <a:lvl4pPr indent="1371600" algn="l">
              <a:defRPr cap="all">
                <a:solidFill>
                  <a:srgbClr val="73FDDC"/>
                </a:solidFill>
              </a:defRPr>
            </a:lvl4pPr>
            <a:lvl5pPr indent="1828800" algn="l">
              <a:defRPr cap="all">
                <a:solidFill>
                  <a:srgbClr val="73FDD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0269" y="414831"/>
            <a:ext cx="499676" cy="5232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indent="457200" algn="ctr">
              <a:defRPr sz="2400"/>
            </a:lvl2pPr>
            <a:lvl3pPr indent="914400" algn="ctr">
              <a:defRPr sz="2400"/>
            </a:lvl3pPr>
            <a:lvl4pPr indent="1371600" algn="ctr">
              <a:defRPr sz="2400"/>
            </a:lvl4pPr>
            <a:lvl5pPr indent="1828800" algn="ctr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39" name="Rectangle 1"/>
          <p:cNvSpPr/>
          <p:nvPr/>
        </p:nvSpPr>
        <p:spPr>
          <a:xfrm>
            <a:off x="0" y="0"/>
            <a:ext cx="12192003" cy="6858000"/>
          </a:xfrm>
          <a:prstGeom prst="rect">
            <a:avLst/>
          </a:prstGeom>
          <a:gradFill>
            <a:gsLst>
              <a:gs pos="0">
                <a:srgbClr val="0E4A40">
                  <a:alpha val="6951"/>
                </a:srgbClr>
              </a:gs>
              <a:gs pos="100000">
                <a:srgbClr val="FEFFFF"/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pic>
        <p:nvPicPr>
          <p:cNvPr id="40" name="رسم 8" descr="رسم 8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-2435500" y="2229427"/>
            <a:ext cx="4870994" cy="509899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Box 3"/>
          <p:cNvSpPr txBox="1"/>
          <p:nvPr/>
        </p:nvSpPr>
        <p:spPr>
          <a:xfrm>
            <a:off x="139754" y="6524214"/>
            <a:ext cx="158660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1400" b="1">
                <a:solidFill>
                  <a:srgbClr val="60646C"/>
                </a:solidFill>
              </a:defRPr>
            </a:pPr>
            <a:r>
              <a:t>APD</a:t>
            </a:r>
            <a:r>
              <a:rPr b="0"/>
              <a:t>.gov.sa</a:t>
            </a:r>
          </a:p>
        </p:txBody>
      </p:sp>
      <p:sp>
        <p:nvSpPr>
          <p:cNvPr id="42" name="عنوان رئيسي"/>
          <p:cNvSpPr txBox="1">
            <a:spLocks noGrp="1"/>
          </p:cNvSpPr>
          <p:nvPr>
            <p:ph type="title" hasCustomPrompt="1"/>
          </p:nvPr>
        </p:nvSpPr>
        <p:spPr>
          <a:xfrm>
            <a:off x="2956560" y="3429000"/>
            <a:ext cx="8397241" cy="71865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9A76"/>
                </a:solidFill>
              </a:defRPr>
            </a:lvl1pPr>
          </a:lstStyle>
          <a:p>
            <a:r>
              <a:t>عنوان رئيسي</a:t>
            </a:r>
          </a:p>
        </p:txBody>
      </p:sp>
      <p:pic>
        <p:nvPicPr>
          <p:cNvPr id="43" name="صورة 4" descr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7" y="509013"/>
            <a:ext cx="3468689" cy="36512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pic>
        <p:nvPicPr>
          <p:cNvPr id="52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8" y="464279"/>
            <a:ext cx="2168206" cy="127322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18989" y="6181345"/>
            <a:ext cx="1325881" cy="28344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مايو 2021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7173466" y="6181345"/>
            <a:ext cx="4422579" cy="28344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/>
            </a:lvl1pPr>
          </a:lstStyle>
          <a:p>
            <a:r>
              <a:t>هيئة رعاية الأشخاص ذوي الإعاقة </a:t>
            </a: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5577840" y="3648457"/>
            <a:ext cx="6018207" cy="116772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56" name="رسم 5" descr="رسم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51" y="6321519"/>
            <a:ext cx="2557042" cy="242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رسم 7" descr="رسم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62" y="6257868"/>
            <a:ext cx="2253109" cy="41086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مستطيل 17"/>
          <p:cNvSpPr/>
          <p:nvPr/>
        </p:nvSpPr>
        <p:spPr>
          <a:xfrm>
            <a:off x="0" y="464279"/>
            <a:ext cx="222250" cy="1273223"/>
          </a:xfrm>
          <a:prstGeom prst="rect">
            <a:avLst/>
          </a:prstGeom>
          <a:solidFill>
            <a:srgbClr val="169C83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55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grpSp>
        <p:nvGrpSpPr>
          <p:cNvPr id="79" name="Group 8"/>
          <p:cNvGrpSpPr/>
          <p:nvPr/>
        </p:nvGrpSpPr>
        <p:grpSpPr>
          <a:xfrm>
            <a:off x="349547" y="6281782"/>
            <a:ext cx="1574613" cy="566421"/>
            <a:chOff x="0" y="0"/>
            <a:chExt cx="1574611" cy="566420"/>
          </a:xfrm>
        </p:grpSpPr>
        <p:sp>
          <p:nvSpPr>
            <p:cNvPr id="74" name="TextBox 9"/>
            <p:cNvSpPr txBox="1"/>
            <p:nvPr/>
          </p:nvSpPr>
          <p:spPr>
            <a:xfrm>
              <a:off x="0" y="0"/>
              <a:ext cx="929716" cy="566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>
                  <a:solidFill>
                    <a:srgbClr val="7FFFFF"/>
                  </a:solidFill>
                </a:defRPr>
              </a:lvl1pPr>
            </a:lstStyle>
            <a:p>
              <a:r>
                <a:t>@apd_ksa</a:t>
              </a:r>
            </a:p>
          </p:txBody>
        </p:sp>
        <p:pic>
          <p:nvPicPr>
            <p:cNvPr id="75" name="Graphic 10" descr="Graphic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048" y="117905"/>
              <a:ext cx="134564" cy="1345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Graphic 11" descr="Graphic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250" y="110378"/>
              <a:ext cx="149617" cy="149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Graphic 12" descr="Graphic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7894" y="127622"/>
              <a:ext cx="115129" cy="11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Graphic 13" descr="Graphic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285" y="114036"/>
              <a:ext cx="142302" cy="14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" name="Circle: Hollow 2"/>
          <p:cNvSpPr/>
          <p:nvPr/>
        </p:nvSpPr>
        <p:spPr>
          <a:xfrm rot="1800000">
            <a:off x="5156577" y="-3033993"/>
            <a:ext cx="8839706" cy="883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35" y="10800"/>
                </a:moveTo>
                <a:cubicBezTo>
                  <a:pt x="2435" y="15420"/>
                  <a:pt x="6180" y="19165"/>
                  <a:pt x="10800" y="19165"/>
                </a:cubicBezTo>
                <a:cubicBezTo>
                  <a:pt x="15420" y="19165"/>
                  <a:pt x="19165" y="15420"/>
                  <a:pt x="19165" y="10800"/>
                </a:cubicBezTo>
                <a:cubicBezTo>
                  <a:pt x="19165" y="6180"/>
                  <a:pt x="15420" y="2435"/>
                  <a:pt x="10800" y="2435"/>
                </a:cubicBezTo>
                <a:cubicBezTo>
                  <a:pt x="6180" y="2435"/>
                  <a:pt x="2435" y="6180"/>
                  <a:pt x="2435" y="10800"/>
                </a:cubicBezTo>
                <a:close/>
              </a:path>
            </a:pathLst>
          </a:custGeom>
          <a:solidFill>
            <a:srgbClr val="E5FFFF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/>
            </a:pPr>
            <a:endParaRPr/>
          </a:p>
        </p:txBody>
      </p:sp>
      <p:sp>
        <p:nvSpPr>
          <p:cNvPr id="81" name="Oval 3"/>
          <p:cNvSpPr/>
          <p:nvPr/>
        </p:nvSpPr>
        <p:spPr>
          <a:xfrm>
            <a:off x="-1160713" y="4149397"/>
            <a:ext cx="3773595" cy="3773595"/>
          </a:xfrm>
          <a:prstGeom prst="ellipse">
            <a:avLst/>
          </a:prstGeom>
          <a:gradFill>
            <a:gsLst>
              <a:gs pos="0">
                <a:srgbClr val="94C23D"/>
              </a:gs>
              <a:gs pos="100000">
                <a:srgbClr val="169C83"/>
              </a:gs>
            </a:gsLst>
            <a:lin ang="19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82" name="Rectangle: Rounded Corners 4"/>
          <p:cNvSpPr/>
          <p:nvPr/>
        </p:nvSpPr>
        <p:spPr>
          <a:xfrm>
            <a:off x="1255369" y="1537822"/>
            <a:ext cx="10057980" cy="4072405"/>
          </a:xfrm>
          <a:prstGeom prst="roundRect">
            <a:avLst>
              <a:gd name="adj" fmla="val 6090"/>
            </a:avLst>
          </a:prstGeom>
          <a:solidFill>
            <a:srgbClr val="FEFFFF"/>
          </a:solidFill>
          <a:ln w="12700">
            <a:miter lim="400000"/>
          </a:ln>
          <a:effectLst>
            <a:outerShdw blurRad="317500" dist="190500" dir="6000000" rotWithShape="0">
              <a:srgbClr val="000000">
                <a:alpha val="1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83" name="Oval 5"/>
          <p:cNvSpPr/>
          <p:nvPr/>
        </p:nvSpPr>
        <p:spPr>
          <a:xfrm>
            <a:off x="10957296" y="1533256"/>
            <a:ext cx="644125" cy="644125"/>
          </a:xfrm>
          <a:prstGeom prst="ellipse">
            <a:avLst/>
          </a:prstGeom>
          <a:solidFill>
            <a:srgbClr val="94C2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pic>
        <p:nvPicPr>
          <p:cNvPr id="84" name="صورة 4" descr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27" y="509013"/>
            <a:ext cx="3468689" cy="36512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rcRect l="9913" t="40036" r="50638" b="42745"/>
          <a:stretch>
            <a:fillRect/>
          </a:stretch>
        </p:blipFill>
        <p:spPr>
          <a:xfrm>
            <a:off x="87437" y="356401"/>
            <a:ext cx="1718622" cy="57960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7"/>
          <p:cNvSpPr txBox="1"/>
          <p:nvPr/>
        </p:nvSpPr>
        <p:spPr>
          <a:xfrm>
            <a:off x="92851" y="6532677"/>
            <a:ext cx="12744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1200" b="1">
                <a:solidFill>
                  <a:srgbClr val="60646C"/>
                </a:solidFill>
              </a:defRPr>
            </a:pPr>
            <a:r>
              <a:t>APD</a:t>
            </a:r>
            <a:r>
              <a:rPr b="0"/>
              <a:t>.gov.sa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103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8610596" y="2661892"/>
            <a:ext cx="2743201" cy="35206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Rectangle 1"/>
          <p:cNvSpPr/>
          <p:nvPr/>
        </p:nvSpPr>
        <p:spPr>
          <a:xfrm flipH="1">
            <a:off x="-2" y="0"/>
            <a:ext cx="7162801" cy="6858000"/>
          </a:xfrm>
          <a:prstGeom prst="rect">
            <a:avLst/>
          </a:prstGeom>
          <a:gradFill>
            <a:gsLst>
              <a:gs pos="0">
                <a:srgbClr val="58B05E"/>
              </a:gs>
              <a:gs pos="78000">
                <a:srgbClr val="169C83"/>
              </a:gs>
            </a:gsLst>
            <a:lin ang="14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05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5655014" y="495300"/>
            <a:ext cx="2743201" cy="3143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Circle: Hollow 2"/>
          <p:cNvSpPr/>
          <p:nvPr/>
        </p:nvSpPr>
        <p:spPr>
          <a:xfrm rot="1800000">
            <a:off x="-3600440" y="2385002"/>
            <a:ext cx="7823631" cy="7823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80" y="10800"/>
                </a:moveTo>
                <a:cubicBezTo>
                  <a:pt x="3080" y="15064"/>
                  <a:pt x="6536" y="18520"/>
                  <a:pt x="10800" y="18520"/>
                </a:cubicBezTo>
                <a:cubicBezTo>
                  <a:pt x="15064" y="18520"/>
                  <a:pt x="18520" y="15064"/>
                  <a:pt x="18520" y="10800"/>
                </a:cubicBezTo>
                <a:cubicBezTo>
                  <a:pt x="18520" y="6536"/>
                  <a:pt x="15064" y="3080"/>
                  <a:pt x="10800" y="3080"/>
                </a:cubicBezTo>
                <a:cubicBezTo>
                  <a:pt x="6536" y="3080"/>
                  <a:pt x="3080" y="6536"/>
                  <a:pt x="3080" y="10800"/>
                </a:cubicBezTo>
                <a:close/>
              </a:path>
            </a:pathLst>
          </a:custGeom>
          <a:solidFill>
            <a:srgbClr val="E5FFFF">
              <a:alpha val="1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/>
            </a:pPr>
            <a:endParaRPr/>
          </a:p>
        </p:txBody>
      </p:sp>
      <p:sp>
        <p:nvSpPr>
          <p:cNvPr id="107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655014" y="3886201"/>
            <a:ext cx="2743201" cy="24106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8610596" y="-438150"/>
            <a:ext cx="2743201" cy="284877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09" name="صورة 4" descr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7" y="509013"/>
            <a:ext cx="3468689" cy="36512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118" name="Oval 104"/>
          <p:cNvSpPr/>
          <p:nvPr/>
        </p:nvSpPr>
        <p:spPr>
          <a:xfrm>
            <a:off x="11056363" y="291884"/>
            <a:ext cx="644125" cy="644125"/>
          </a:xfrm>
          <a:prstGeom prst="ellipse">
            <a:avLst/>
          </a:prstGeom>
          <a:solidFill>
            <a:srgbClr val="94C2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pic>
        <p:nvPicPr>
          <p:cNvPr id="119" name="Picture 1" descr="Picture 1"/>
          <p:cNvPicPr>
            <a:picLocks noChangeAspect="1"/>
          </p:cNvPicPr>
          <p:nvPr/>
        </p:nvPicPr>
        <p:blipFill>
          <a:blip r:embed="rId2"/>
          <a:srcRect l="9913" t="40036" r="50638" b="42745"/>
          <a:stretch>
            <a:fillRect/>
          </a:stretch>
        </p:blipFill>
        <p:spPr>
          <a:xfrm>
            <a:off x="87437" y="356401"/>
            <a:ext cx="1718622" cy="579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عنوان رئيسي"/>
          <p:cNvSpPr txBox="1">
            <a:spLocks noGrp="1"/>
          </p:cNvSpPr>
          <p:nvPr>
            <p:ph type="title" hasCustomPrompt="1"/>
          </p:nvPr>
        </p:nvSpPr>
        <p:spPr>
          <a:xfrm>
            <a:off x="3644165" y="482422"/>
            <a:ext cx="7886670" cy="476670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rgbClr val="029A7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عنوان رئيسي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129" name="Circle: Hollow 5"/>
          <p:cNvSpPr/>
          <p:nvPr/>
        </p:nvSpPr>
        <p:spPr>
          <a:xfrm>
            <a:off x="11024020" y="718058"/>
            <a:ext cx="701615" cy="701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>
            <a:gsLst>
              <a:gs pos="0">
                <a:srgbClr val="94C23D"/>
              </a:gs>
              <a:gs pos="100000">
                <a:srgbClr val="169C83"/>
              </a:gs>
            </a:gsLst>
            <a:lin ang="19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30" name="Oval 1"/>
          <p:cNvSpPr/>
          <p:nvPr/>
        </p:nvSpPr>
        <p:spPr>
          <a:xfrm>
            <a:off x="10967797" y="775546"/>
            <a:ext cx="644125" cy="644125"/>
          </a:xfrm>
          <a:prstGeom prst="ellipse">
            <a:avLst/>
          </a:prstGeom>
          <a:solidFill>
            <a:srgbClr val="94C2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131" name="Oval 63"/>
          <p:cNvSpPr/>
          <p:nvPr/>
        </p:nvSpPr>
        <p:spPr>
          <a:xfrm>
            <a:off x="-791823" y="-754743"/>
            <a:ext cx="1931942" cy="1931941"/>
          </a:xfrm>
          <a:prstGeom prst="ellipse">
            <a:avLst/>
          </a:prstGeom>
          <a:gradFill>
            <a:gsLst>
              <a:gs pos="0">
                <a:srgbClr val="94C23D"/>
              </a:gs>
              <a:gs pos="100000">
                <a:srgbClr val="169C83"/>
              </a:gs>
            </a:gsLst>
            <a:lin ang="19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pic>
        <p:nvPicPr>
          <p:cNvPr id="132" name="Graphic 64" descr="Graphic 64"/>
          <p:cNvPicPr>
            <a:picLocks noChangeAspect="1"/>
          </p:cNvPicPr>
          <p:nvPr/>
        </p:nvPicPr>
        <p:blipFill>
          <a:blip r:embed="rId2"/>
          <a:srcRect l="25277" t="25277" r="25270" b="25270"/>
          <a:stretch>
            <a:fillRect/>
          </a:stretch>
        </p:blipFill>
        <p:spPr>
          <a:xfrm>
            <a:off x="580078" y="481347"/>
            <a:ext cx="616347" cy="616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3" y="0"/>
                </a:moveTo>
                <a:cubicBezTo>
                  <a:pt x="4829" y="0"/>
                  <a:pt x="0" y="4829"/>
                  <a:pt x="0" y="10793"/>
                </a:cubicBezTo>
                <a:cubicBezTo>
                  <a:pt x="0" y="16757"/>
                  <a:pt x="4829" y="21600"/>
                  <a:pt x="10793" y="21600"/>
                </a:cubicBezTo>
                <a:cubicBezTo>
                  <a:pt x="16757" y="21600"/>
                  <a:pt x="21600" y="16757"/>
                  <a:pt x="21600" y="10793"/>
                </a:cubicBezTo>
                <a:cubicBezTo>
                  <a:pt x="21600" y="4829"/>
                  <a:pt x="16757" y="0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3" name="TextBox 7"/>
          <p:cNvSpPr txBox="1"/>
          <p:nvPr/>
        </p:nvSpPr>
        <p:spPr>
          <a:xfrm>
            <a:off x="92851" y="6532677"/>
            <a:ext cx="12744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20000"/>
              </a:lnSpc>
              <a:defRPr sz="1200">
                <a:solidFill>
                  <a:srgbClr val="FEFFFF"/>
                </a:solidFill>
              </a:defRPr>
            </a:lvl1pPr>
          </a:lstStyle>
          <a:p>
            <a:r>
              <a:t>www.apd.gov.sa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6235" y="6351112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EFFFF"/>
            </a:gs>
            <a:gs pos="100000">
              <a:srgbClr val="4D5254">
                <a:alpha val="7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9"/>
          <p:cNvSpPr txBox="1"/>
          <p:nvPr/>
        </p:nvSpPr>
        <p:spPr>
          <a:xfrm>
            <a:off x="5661025" y="6642100"/>
            <a:ext cx="898590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عام - General Use</a:t>
            </a:r>
          </a:p>
        </p:txBody>
      </p:sp>
      <p:sp>
        <p:nvSpPr>
          <p:cNvPr id="3" name="Oval 1"/>
          <p:cNvSpPr/>
          <p:nvPr/>
        </p:nvSpPr>
        <p:spPr>
          <a:xfrm>
            <a:off x="10957296" y="1177197"/>
            <a:ext cx="644125" cy="644125"/>
          </a:xfrm>
          <a:prstGeom prst="ellipse">
            <a:avLst/>
          </a:prstGeom>
          <a:solidFill>
            <a:srgbClr val="94C23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4" name="Straight Connector 2"/>
          <p:cNvSpPr/>
          <p:nvPr/>
        </p:nvSpPr>
        <p:spPr>
          <a:xfrm flipH="1" flipV="1">
            <a:off x="3512204" y="2904925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traight Connector 3"/>
          <p:cNvSpPr/>
          <p:nvPr/>
        </p:nvSpPr>
        <p:spPr>
          <a:xfrm flipH="1" flipV="1">
            <a:off x="3512204" y="3830218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traight Connector 4"/>
          <p:cNvSpPr/>
          <p:nvPr/>
        </p:nvSpPr>
        <p:spPr>
          <a:xfrm flipH="1" flipV="1">
            <a:off x="3512204" y="4755510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traight Connector 5"/>
          <p:cNvSpPr/>
          <p:nvPr/>
        </p:nvSpPr>
        <p:spPr>
          <a:xfrm flipH="1" flipV="1">
            <a:off x="3512204" y="5680802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traight Connector 16"/>
          <p:cNvSpPr/>
          <p:nvPr/>
        </p:nvSpPr>
        <p:spPr>
          <a:xfrm flipH="1" flipV="1">
            <a:off x="8142262" y="2904925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traight Connector 18"/>
          <p:cNvSpPr/>
          <p:nvPr/>
        </p:nvSpPr>
        <p:spPr>
          <a:xfrm flipH="1" flipV="1">
            <a:off x="8142262" y="3830218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traight Connector 19"/>
          <p:cNvSpPr/>
          <p:nvPr/>
        </p:nvSpPr>
        <p:spPr>
          <a:xfrm flipH="1" flipV="1">
            <a:off x="8142262" y="4755510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20"/>
          <p:cNvSpPr/>
          <p:nvPr/>
        </p:nvSpPr>
        <p:spPr>
          <a:xfrm flipH="1" flipV="1">
            <a:off x="8142262" y="5680802"/>
            <a:ext cx="3024556" cy="1"/>
          </a:xfrm>
          <a:prstGeom prst="line">
            <a:avLst/>
          </a:prstGeom>
          <a:ln>
            <a:solidFill>
              <a:srgbClr val="169C83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17"/>
          <a:srcRect l="9913" t="40036" r="50638" b="42745"/>
          <a:stretch>
            <a:fillRect/>
          </a:stretch>
        </p:blipFill>
        <p:spPr>
          <a:xfrm>
            <a:off x="87437" y="356401"/>
            <a:ext cx="1718622" cy="57960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666566-D242-9CA5-BFBF-1951124DA9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61025" y="6642100"/>
            <a:ext cx="898589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 - General Use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1pPr>
      <a:lvl2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2pPr>
      <a:lvl3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3pPr>
      <a:lvl4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4pPr>
      <a:lvl5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5pPr>
      <a:lvl6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6pPr>
      <a:lvl7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7pPr>
      <a:lvl8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8pPr>
      <a:lvl9pPr marL="0" marR="0" indent="0" algn="r" defTabSz="9143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9pPr>
    </p:titleStyle>
    <p:bodyStyle>
      <a:lvl1pPr marL="0" marR="0" indent="0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1pPr>
      <a:lvl2pPr marL="0" marR="0" indent="457176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2pPr>
      <a:lvl3pPr marL="0" marR="0" indent="914355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3pPr>
      <a:lvl4pPr marL="0" marR="0" indent="1371531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4pPr>
      <a:lvl5pPr marL="0" marR="0" indent="1828708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5pPr>
      <a:lvl6pPr marL="2641468" marR="0" indent="-355582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6pPr>
      <a:lvl7pPr marL="3098645" marR="0" indent="-355582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7pPr>
      <a:lvl8pPr marL="3555822" marR="0" indent="-355582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8pPr>
      <a:lvl9pPr marL="4013000" marR="0" indent="-355583" algn="r" defTabSz="914355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RB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B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artnerships@apd.gov.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08_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Ellipse 8"/>
          <p:cNvSpPr/>
          <p:nvPr/>
        </p:nvSpPr>
        <p:spPr>
          <a:xfrm>
            <a:off x="2267004" y="3182293"/>
            <a:ext cx="923379" cy="955327"/>
          </a:xfrm>
          <a:prstGeom prst="ellipse">
            <a:avLst/>
          </a:prstGeom>
          <a:solidFill>
            <a:srgbClr val="94C23D">
              <a:alpha val="6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226" name="عنوان فرعي 7"/>
          <p:cNvSpPr txBox="1">
            <a:spLocks noGrp="1"/>
          </p:cNvSpPr>
          <p:nvPr>
            <p:ph type="subTitle" sz="quarter" idx="1"/>
          </p:nvPr>
        </p:nvSpPr>
        <p:spPr>
          <a:xfrm>
            <a:off x="2863861" y="4197365"/>
            <a:ext cx="3649013" cy="28344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Fourth Quarter of 2024</a:t>
            </a:r>
          </a:p>
        </p:txBody>
      </p:sp>
      <p:sp>
        <p:nvSpPr>
          <p:cNvPr id="227" name="عنوان 6"/>
          <p:cNvSpPr txBox="1">
            <a:spLocks noGrp="1"/>
          </p:cNvSpPr>
          <p:nvPr>
            <p:ph type="ctrTitle"/>
          </p:nvPr>
        </p:nvSpPr>
        <p:spPr>
          <a:xfrm>
            <a:off x="2574274" y="3519363"/>
            <a:ext cx="8889424" cy="6971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12700">
              <a:lnSpc>
                <a:spcPct val="104166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I</a:t>
            </a:r>
            <a:r>
              <a:rPr dirty="0"/>
              <a:t>nquiries </a:t>
            </a:r>
            <a:r>
              <a:rPr lang="en-US" dirty="0"/>
              <a:t>R</a:t>
            </a:r>
            <a:r>
              <a:rPr dirty="0"/>
              <a:t>eceived by the Authority</a:t>
            </a:r>
            <a:r>
              <a:rPr lang="en-US" dirty="0"/>
              <a:t> of People with Disability</a:t>
            </a:r>
            <a:r>
              <a:rPr dirty="0"/>
              <a:t> </a:t>
            </a:r>
            <a:r>
              <a:rPr lang="en-US" dirty="0"/>
              <a:t>through the</a:t>
            </a:r>
            <a:r>
              <a:rPr dirty="0"/>
              <a:t> “Contact Us” System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Box 4"/>
          <p:cNvSpPr txBox="1"/>
          <p:nvPr/>
        </p:nvSpPr>
        <p:spPr>
          <a:xfrm>
            <a:off x="8361218" y="4345539"/>
            <a:ext cx="287697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>
                <a:solidFill>
                  <a:srgbClr val="60646C"/>
                </a:solidFill>
              </a:defRPr>
            </a:lvl1pPr>
          </a:lstStyle>
          <a:p>
            <a:pPr algn="ctr"/>
            <a:r>
              <a:rPr lang="en-US" sz="1200" dirty="0"/>
              <a:t>Partnerships Planning and Development Department</a:t>
            </a:r>
            <a:endParaRPr lang="ar-SA" sz="1200" dirty="0"/>
          </a:p>
        </p:txBody>
      </p:sp>
      <p:sp>
        <p:nvSpPr>
          <p:cNvPr id="275" name="TextBox 7"/>
          <p:cNvSpPr txBox="1"/>
          <p:nvPr/>
        </p:nvSpPr>
        <p:spPr>
          <a:xfrm>
            <a:off x="8586580" y="4807204"/>
            <a:ext cx="229149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300">
                <a:solidFill>
                  <a:srgbClr val="60646C"/>
                </a:solidFill>
              </a:defRPr>
            </a:pPr>
            <a:r>
              <a:rPr sz="1200" u="sng" dirty="0">
                <a:solidFill>
                  <a:srgbClr val="FE7E01"/>
                </a:solidFill>
                <a:uFill>
                  <a:solidFill>
                    <a:srgbClr val="FE7E01"/>
                  </a:solidFill>
                </a:uFill>
                <a:hlinkClick r:id="rId2"/>
              </a:rPr>
              <a:t>Partnerships@apd.gov.sa</a:t>
            </a:r>
            <a:r>
              <a:rPr sz="1200" dirty="0"/>
              <a:t> </a:t>
            </a:r>
          </a:p>
        </p:txBody>
      </p:sp>
      <p:sp>
        <p:nvSpPr>
          <p:cNvPr id="276" name="Straight Connector 8"/>
          <p:cNvSpPr/>
          <p:nvPr/>
        </p:nvSpPr>
        <p:spPr>
          <a:xfrm>
            <a:off x="8361218" y="4324889"/>
            <a:ext cx="2876975" cy="1"/>
          </a:xfrm>
          <a:prstGeom prst="line">
            <a:avLst/>
          </a:prstGeom>
          <a:ln w="1905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عنوان 5"/>
          <p:cNvSpPr txBox="1">
            <a:spLocks noGrp="1"/>
          </p:cNvSpPr>
          <p:nvPr>
            <p:ph type="title"/>
          </p:nvPr>
        </p:nvSpPr>
        <p:spPr>
          <a:xfrm>
            <a:off x="2956560" y="3272418"/>
            <a:ext cx="8397241" cy="1031822"/>
          </a:xfrm>
          <a:prstGeom prst="rect">
            <a:avLst/>
          </a:prstGeom>
        </p:spPr>
        <p:txBody>
          <a:bodyPr/>
          <a:lstStyle>
            <a:lvl1pPr algn="l" defTabSz="868637">
              <a:defRPr sz="6270"/>
            </a:lvl1pPr>
          </a:lstStyle>
          <a:p>
            <a:r>
              <a:t>Thank you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"/>
          <p:cNvSpPr txBox="1"/>
          <p:nvPr/>
        </p:nvSpPr>
        <p:spPr>
          <a:xfrm>
            <a:off x="1837944" y="1601559"/>
            <a:ext cx="906883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29A76"/>
                </a:solidFill>
              </a:defRPr>
            </a:lvl1pPr>
          </a:lstStyle>
          <a:p>
            <a:r>
              <a:t>Introduction:</a:t>
            </a:r>
          </a:p>
        </p:txBody>
      </p:sp>
      <p:sp>
        <p:nvSpPr>
          <p:cNvPr id="230" name="TextBox 2"/>
          <p:cNvSpPr txBox="1"/>
          <p:nvPr/>
        </p:nvSpPr>
        <p:spPr>
          <a:xfrm>
            <a:off x="1837944" y="2357464"/>
            <a:ext cx="9068836" cy="2171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300">
                <a:solidFill>
                  <a:srgbClr val="60646C"/>
                </a:solidFill>
              </a:defRPr>
            </a:lvl1pPr>
          </a:lstStyle>
          <a:p>
            <a:r>
              <a:rPr dirty="0"/>
              <a:t>Governance of inquiries received by the Authority of People with Disability </a:t>
            </a:r>
            <a:r>
              <a:rPr lang="en-US" dirty="0"/>
              <a:t>(APD) via the</a:t>
            </a:r>
            <a:r>
              <a:rPr dirty="0"/>
              <a:t> “Contact Us” system</a:t>
            </a:r>
            <a:r>
              <a:rPr lang="en-US" dirty="0"/>
              <a:t>,</a:t>
            </a:r>
            <a:r>
              <a:rPr dirty="0"/>
              <a:t> </a:t>
            </a:r>
            <a:r>
              <a:rPr lang="en-US" dirty="0"/>
              <a:t>with the aim of raising awareness, ensuring access to rights, and addressing the challenges faced by people with disabilities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2"/>
          <p:cNvSpPr txBox="1"/>
          <p:nvPr/>
        </p:nvSpPr>
        <p:spPr>
          <a:xfrm>
            <a:off x="1837944" y="1601559"/>
            <a:ext cx="9068836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29A76"/>
                </a:solidFill>
              </a:defRPr>
            </a:lvl1pPr>
          </a:lstStyle>
          <a:p>
            <a:r>
              <a:rPr lang="en-US" dirty="0"/>
              <a:t>Summary of Inquiries Received via the "Contact Us" System in 2024</a:t>
            </a:r>
            <a:endParaRPr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70789FF-F9BB-54C0-66B4-78F7376D8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372496"/>
              </p:ext>
            </p:extLst>
          </p:nvPr>
        </p:nvGraphicFramePr>
        <p:xfrm>
          <a:off x="2049430" y="3404685"/>
          <a:ext cx="8491858" cy="896716"/>
        </p:xfrm>
        <a:graphic>
          <a:graphicData uri="http://schemas.openxmlformats.org/drawingml/2006/table">
            <a:tbl>
              <a:tblPr rtl="1" firstRow="1" firstCol="1">
                <a:tableStyleId>{4C3C2611-4C71-4FC5-86AE-919BDF0F9419}</a:tableStyleId>
              </a:tblPr>
              <a:tblGrid>
                <a:gridCol w="18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590">
                <a:tc>
                  <a:txBody>
                    <a:bodyPr/>
                    <a:lstStyle/>
                    <a:p>
                      <a:pPr algn="ctr" rtl="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Total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Active inquiries 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Closed inquiries 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Year</a:t>
                      </a: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26">
                <a:tc>
                  <a:txBody>
                    <a:bodyPr/>
                    <a:lstStyle/>
                    <a:p>
                      <a:pPr algn="ctr" rtl="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923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4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919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Inquiries for 2024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Ellipse 8"/>
          <p:cNvSpPr/>
          <p:nvPr/>
        </p:nvSpPr>
        <p:spPr>
          <a:xfrm>
            <a:off x="2012865" y="2951337"/>
            <a:ext cx="923379" cy="955326"/>
          </a:xfrm>
          <a:prstGeom prst="ellipse">
            <a:avLst/>
          </a:prstGeom>
          <a:solidFill>
            <a:srgbClr val="94C23D">
              <a:alpha val="6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EFFFF"/>
                </a:solidFill>
              </a:defRPr>
            </a:pPr>
            <a:endParaRPr/>
          </a:p>
        </p:txBody>
      </p:sp>
      <p:sp>
        <p:nvSpPr>
          <p:cNvPr id="236" name="عنوان 9"/>
          <p:cNvSpPr txBox="1">
            <a:spLocks noGrp="1"/>
          </p:cNvSpPr>
          <p:nvPr>
            <p:ph type="title"/>
          </p:nvPr>
        </p:nvSpPr>
        <p:spPr>
          <a:xfrm>
            <a:off x="2426877" y="3101593"/>
            <a:ext cx="8257032" cy="144655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dirty="0"/>
              <a:t>Detailed Summary of </a:t>
            </a:r>
            <a:r>
              <a:rPr lang="en-US" dirty="0"/>
              <a:t>t</a:t>
            </a:r>
            <a:r>
              <a:rPr dirty="0"/>
              <a:t>he Fourth Quarter of 2024 Activities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مخطط 2"/>
          <p:cNvGraphicFramePr/>
          <p:nvPr>
            <p:extLst>
              <p:ext uri="{D42A27DB-BD31-4B8C-83A1-F6EECF244321}">
                <p14:modId xmlns:p14="http://schemas.microsoft.com/office/powerpoint/2010/main" val="2635522717"/>
              </p:ext>
            </p:extLst>
          </p:nvPr>
        </p:nvGraphicFramePr>
        <p:xfrm>
          <a:off x="646861" y="1792071"/>
          <a:ext cx="6698529" cy="36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9" name="مربع نص 8"/>
          <p:cNvSpPr txBox="1"/>
          <p:nvPr/>
        </p:nvSpPr>
        <p:spPr>
          <a:xfrm>
            <a:off x="1101314" y="2929651"/>
            <a:ext cx="2131220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Private and Non- profit Sectors</a:t>
            </a:r>
          </a:p>
        </p:txBody>
      </p:sp>
      <p:sp>
        <p:nvSpPr>
          <p:cNvPr id="240" name="مربع نص 4"/>
          <p:cNvSpPr txBox="1"/>
          <p:nvPr/>
        </p:nvSpPr>
        <p:spPr>
          <a:xfrm>
            <a:off x="1253270" y="4036661"/>
            <a:ext cx="1071152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National Registry</a:t>
            </a:r>
          </a:p>
        </p:txBody>
      </p:sp>
      <p:sp>
        <p:nvSpPr>
          <p:cNvPr id="241" name="مربع نص 4"/>
          <p:cNvSpPr txBox="1"/>
          <p:nvPr/>
        </p:nvSpPr>
        <p:spPr>
          <a:xfrm>
            <a:off x="1253270" y="3677158"/>
            <a:ext cx="1513729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Data Management Office</a:t>
            </a:r>
          </a:p>
        </p:txBody>
      </p:sp>
      <p:sp>
        <p:nvSpPr>
          <p:cNvPr id="242" name="مربع نص 4"/>
          <p:cNvSpPr txBox="1"/>
          <p:nvPr/>
        </p:nvSpPr>
        <p:spPr>
          <a:xfrm>
            <a:off x="1455458" y="4387048"/>
            <a:ext cx="800905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Legal Affairs</a:t>
            </a:r>
          </a:p>
        </p:txBody>
      </p:sp>
      <p:sp>
        <p:nvSpPr>
          <p:cNvPr id="243" name="مربع نص 4"/>
          <p:cNvSpPr txBox="1"/>
          <p:nvPr/>
        </p:nvSpPr>
        <p:spPr>
          <a:xfrm>
            <a:off x="1101314" y="2195829"/>
            <a:ext cx="1014783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Public Relations</a:t>
            </a:r>
          </a:p>
        </p:txBody>
      </p:sp>
      <p:sp>
        <p:nvSpPr>
          <p:cNvPr id="244" name="مربع نص 4"/>
          <p:cNvSpPr txBox="1"/>
          <p:nvPr/>
        </p:nvSpPr>
        <p:spPr>
          <a:xfrm>
            <a:off x="1101314" y="3303404"/>
            <a:ext cx="1205283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Government Sector</a:t>
            </a:r>
          </a:p>
        </p:txBody>
      </p:sp>
      <p:sp>
        <p:nvSpPr>
          <p:cNvPr id="245" name="عنوان 1"/>
          <p:cNvSpPr txBox="1"/>
          <p:nvPr/>
        </p:nvSpPr>
        <p:spPr>
          <a:xfrm>
            <a:off x="932521" y="807244"/>
            <a:ext cx="779471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355">
              <a:lnSpc>
                <a:spcPct val="90000"/>
              </a:lnSpc>
              <a:defRPr sz="2800" b="1">
                <a:solidFill>
                  <a:srgbClr val="60646C"/>
                </a:solidFill>
              </a:defRPr>
            </a:lvl1pPr>
          </a:lstStyle>
          <a:p>
            <a:r>
              <a:rPr dirty="0"/>
              <a:t>Summary of October 2024 Activities </a:t>
            </a:r>
          </a:p>
        </p:txBody>
      </p:sp>
      <p:sp>
        <p:nvSpPr>
          <p:cNvPr id="246" name="مربع نص 4"/>
          <p:cNvSpPr txBox="1"/>
          <p:nvPr/>
        </p:nvSpPr>
        <p:spPr>
          <a:xfrm>
            <a:off x="6589688" y="4765352"/>
            <a:ext cx="181006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Partnerships Management</a:t>
            </a:r>
          </a:p>
        </p:txBody>
      </p:sp>
      <p:graphicFrame>
        <p:nvGraphicFramePr>
          <p:cNvPr id="247" name="Table 3"/>
          <p:cNvGraphicFramePr/>
          <p:nvPr>
            <p:extLst>
              <p:ext uri="{D42A27DB-BD31-4B8C-83A1-F6EECF244321}">
                <p14:modId xmlns:p14="http://schemas.microsoft.com/office/powerpoint/2010/main" val="2823879617"/>
              </p:ext>
            </p:extLst>
          </p:nvPr>
        </p:nvGraphicFramePr>
        <p:xfrm>
          <a:off x="8634476" y="1916763"/>
          <a:ext cx="2880000" cy="39600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1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777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#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dirty="0">
                          <a:solidFill>
                            <a:srgbClr val="60646C"/>
                          </a:solidFill>
                        </a:rPr>
                        <a:t>Review of Inquiries</a:t>
                      </a:r>
                      <a:endParaRPr sz="1500" dirty="0">
                        <a:solidFill>
                          <a:srgbClr val="60646C"/>
                        </a:solidFill>
                      </a:endParaRP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60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0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Active inquiries </a:t>
                      </a: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015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66</a:t>
                      </a:r>
                    </a:p>
                  </a:txBody>
                  <a:tcPr marL="4763" marR="4763" marT="4763" marB="4763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Closed inquiries </a:t>
                      </a:r>
                    </a:p>
                  </a:txBody>
                  <a:tcPr marL="4763" marR="4763" marT="4763" marB="476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60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66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Cumulative total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8" name="مربع نص 4"/>
          <p:cNvSpPr txBox="1"/>
          <p:nvPr/>
        </p:nvSpPr>
        <p:spPr>
          <a:xfrm>
            <a:off x="1101314" y="2575672"/>
            <a:ext cx="1509195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t>Research and Studies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مخطط 2"/>
          <p:cNvGraphicFramePr/>
          <p:nvPr>
            <p:extLst>
              <p:ext uri="{D42A27DB-BD31-4B8C-83A1-F6EECF244321}">
                <p14:modId xmlns:p14="http://schemas.microsoft.com/office/powerpoint/2010/main" val="330900270"/>
              </p:ext>
            </p:extLst>
          </p:nvPr>
        </p:nvGraphicFramePr>
        <p:xfrm>
          <a:off x="646861" y="1792071"/>
          <a:ext cx="6698529" cy="36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1" name="مربع نص 8"/>
          <p:cNvSpPr txBox="1"/>
          <p:nvPr/>
        </p:nvSpPr>
        <p:spPr>
          <a:xfrm>
            <a:off x="1559894" y="4072931"/>
            <a:ext cx="2615644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Private and Non- profit Sectors</a:t>
            </a:r>
          </a:p>
        </p:txBody>
      </p:sp>
      <p:sp>
        <p:nvSpPr>
          <p:cNvPr id="252" name="مربع نص 4"/>
          <p:cNvSpPr txBox="1"/>
          <p:nvPr/>
        </p:nvSpPr>
        <p:spPr>
          <a:xfrm>
            <a:off x="1516145" y="2903047"/>
            <a:ext cx="1383099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National Registry</a:t>
            </a:r>
          </a:p>
        </p:txBody>
      </p:sp>
      <p:sp>
        <p:nvSpPr>
          <p:cNvPr id="253" name="مربع نص 4"/>
          <p:cNvSpPr txBox="1"/>
          <p:nvPr/>
        </p:nvSpPr>
        <p:spPr>
          <a:xfrm>
            <a:off x="1511768" y="2334908"/>
            <a:ext cx="1872963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Data Management Office</a:t>
            </a:r>
          </a:p>
        </p:txBody>
      </p:sp>
      <p:sp>
        <p:nvSpPr>
          <p:cNvPr id="254" name="مربع نص 4"/>
          <p:cNvSpPr txBox="1"/>
          <p:nvPr/>
        </p:nvSpPr>
        <p:spPr>
          <a:xfrm>
            <a:off x="1559894" y="3485352"/>
            <a:ext cx="1279482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Public Relations</a:t>
            </a:r>
          </a:p>
        </p:txBody>
      </p:sp>
      <p:sp>
        <p:nvSpPr>
          <p:cNvPr id="255" name="عنوان 1"/>
          <p:cNvSpPr txBox="1"/>
          <p:nvPr/>
        </p:nvSpPr>
        <p:spPr>
          <a:xfrm>
            <a:off x="913614" y="807244"/>
            <a:ext cx="779471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355">
              <a:lnSpc>
                <a:spcPct val="90000"/>
              </a:lnSpc>
              <a:defRPr sz="2800" b="1">
                <a:solidFill>
                  <a:srgbClr val="60646C"/>
                </a:solidFill>
              </a:defRPr>
            </a:lvl1pPr>
          </a:lstStyle>
          <a:p>
            <a:r>
              <a:t>Summary of November 2024 Activities </a:t>
            </a:r>
          </a:p>
        </p:txBody>
      </p:sp>
      <p:sp>
        <p:nvSpPr>
          <p:cNvPr id="256" name="مربع نص 4"/>
          <p:cNvSpPr txBox="1"/>
          <p:nvPr/>
        </p:nvSpPr>
        <p:spPr>
          <a:xfrm>
            <a:off x="6096000" y="4675318"/>
            <a:ext cx="22646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Partnerships Management</a:t>
            </a:r>
          </a:p>
        </p:txBody>
      </p:sp>
      <p:graphicFrame>
        <p:nvGraphicFramePr>
          <p:cNvPr id="257" name="Table 3"/>
          <p:cNvGraphicFramePr/>
          <p:nvPr>
            <p:extLst>
              <p:ext uri="{D42A27DB-BD31-4B8C-83A1-F6EECF244321}">
                <p14:modId xmlns:p14="http://schemas.microsoft.com/office/powerpoint/2010/main" val="2135834288"/>
              </p:ext>
            </p:extLst>
          </p:nvPr>
        </p:nvGraphicFramePr>
        <p:xfrm>
          <a:off x="8634476" y="1916763"/>
          <a:ext cx="2880000" cy="39600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1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777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#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dirty="0">
                          <a:solidFill>
                            <a:srgbClr val="60646C"/>
                          </a:solidFill>
                        </a:rPr>
                        <a:t>Review of Inquiries</a:t>
                      </a:r>
                      <a:endParaRPr sz="1500" dirty="0">
                        <a:solidFill>
                          <a:srgbClr val="60646C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60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0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Active inquiries </a:t>
                      </a: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015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40</a:t>
                      </a:r>
                    </a:p>
                  </a:txBody>
                  <a:tcPr marL="4763" marR="4763" marT="4763" marB="4763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Closed inquiries </a:t>
                      </a:r>
                    </a:p>
                  </a:txBody>
                  <a:tcPr marL="4763" marR="4763" marT="4763" marB="476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60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40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Cumulative total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مخطط 2"/>
          <p:cNvGraphicFramePr/>
          <p:nvPr>
            <p:extLst>
              <p:ext uri="{D42A27DB-BD31-4B8C-83A1-F6EECF244321}">
                <p14:modId xmlns:p14="http://schemas.microsoft.com/office/powerpoint/2010/main" val="388305633"/>
              </p:ext>
            </p:extLst>
          </p:nvPr>
        </p:nvGraphicFramePr>
        <p:xfrm>
          <a:off x="646861" y="1792071"/>
          <a:ext cx="6698529" cy="36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0" name="مربع نص 8"/>
          <p:cNvSpPr txBox="1"/>
          <p:nvPr/>
        </p:nvSpPr>
        <p:spPr>
          <a:xfrm>
            <a:off x="1544769" y="3468119"/>
            <a:ext cx="2955970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Private and Non- profit Sectors</a:t>
            </a:r>
          </a:p>
        </p:txBody>
      </p:sp>
      <p:sp>
        <p:nvSpPr>
          <p:cNvPr id="261" name="مربع نص 4"/>
          <p:cNvSpPr txBox="1"/>
          <p:nvPr/>
        </p:nvSpPr>
        <p:spPr>
          <a:xfrm>
            <a:off x="1718986" y="4080367"/>
            <a:ext cx="1488889" cy="24384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Government Sector</a:t>
            </a:r>
          </a:p>
        </p:txBody>
      </p:sp>
      <p:sp>
        <p:nvSpPr>
          <p:cNvPr id="262" name="مربع نص 4"/>
          <p:cNvSpPr txBox="1"/>
          <p:nvPr/>
        </p:nvSpPr>
        <p:spPr>
          <a:xfrm>
            <a:off x="1341861" y="2301107"/>
            <a:ext cx="1513729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Data Management Office</a:t>
            </a:r>
          </a:p>
        </p:txBody>
      </p:sp>
      <p:sp>
        <p:nvSpPr>
          <p:cNvPr id="263" name="مربع نص 4"/>
          <p:cNvSpPr txBox="1"/>
          <p:nvPr/>
        </p:nvSpPr>
        <p:spPr>
          <a:xfrm>
            <a:off x="1487655" y="2884613"/>
            <a:ext cx="800905" cy="243841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t>Legal Affairs</a:t>
            </a:r>
          </a:p>
        </p:txBody>
      </p:sp>
      <p:sp>
        <p:nvSpPr>
          <p:cNvPr id="264" name="عنوان 1"/>
          <p:cNvSpPr txBox="1"/>
          <p:nvPr/>
        </p:nvSpPr>
        <p:spPr>
          <a:xfrm>
            <a:off x="913614" y="807244"/>
            <a:ext cx="779471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914355">
              <a:lnSpc>
                <a:spcPct val="90000"/>
              </a:lnSpc>
              <a:defRPr sz="2800" b="1">
                <a:solidFill>
                  <a:srgbClr val="60646C"/>
                </a:solidFill>
              </a:defRPr>
            </a:lvl1pPr>
          </a:lstStyle>
          <a:p>
            <a:r>
              <a:t>Summary of December 2024 Activities </a:t>
            </a:r>
          </a:p>
        </p:txBody>
      </p:sp>
      <p:sp>
        <p:nvSpPr>
          <p:cNvPr id="265" name="مربع نص 4"/>
          <p:cNvSpPr txBox="1"/>
          <p:nvPr/>
        </p:nvSpPr>
        <p:spPr>
          <a:xfrm>
            <a:off x="6096000" y="4657783"/>
            <a:ext cx="298313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>
                <a:solidFill>
                  <a:srgbClr val="60646C"/>
                </a:solidFill>
              </a:defRPr>
            </a:lvl1pPr>
          </a:lstStyle>
          <a:p>
            <a:r>
              <a:rPr dirty="0"/>
              <a:t>Partnerships Management</a:t>
            </a:r>
          </a:p>
        </p:txBody>
      </p:sp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347869134"/>
              </p:ext>
            </p:extLst>
          </p:nvPr>
        </p:nvGraphicFramePr>
        <p:xfrm>
          <a:off x="8634476" y="1916763"/>
          <a:ext cx="2880000" cy="39600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1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777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#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dirty="0">
                          <a:solidFill>
                            <a:srgbClr val="60646C"/>
                          </a:solidFill>
                        </a:rPr>
                        <a:t>Review of Inquiries</a:t>
                      </a:r>
                      <a:endParaRPr sz="1500" dirty="0">
                        <a:solidFill>
                          <a:srgbClr val="60646C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60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4</a:t>
                      </a:r>
                    </a:p>
                  </a:txBody>
                  <a:tcPr marL="4763" marR="4763" marT="4763" marB="4763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Active inquiries </a:t>
                      </a:r>
                    </a:p>
                  </a:txBody>
                  <a:tcPr marL="4763" marR="4763" marT="4763" marB="476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015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49</a:t>
                      </a:r>
                    </a:p>
                  </a:txBody>
                  <a:tcPr marL="4763" marR="4763" marT="4763" marB="4763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Closed inquiries </a:t>
                      </a:r>
                    </a:p>
                  </a:txBody>
                  <a:tcPr marL="4763" marR="4763" marT="4763" marB="4763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60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60646C"/>
                          </a:solidFill>
                        </a:rPr>
                        <a:t>53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60646C"/>
                          </a:solidFill>
                        </a:rPr>
                        <a:t>Cumulative total</a:t>
                      </a:r>
                    </a:p>
                  </a:txBody>
                  <a:tcPr marL="4763" marR="4763" marT="4763" marB="4763" anchor="ctr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Box 2"/>
          <p:cNvSpPr txBox="1"/>
          <p:nvPr/>
        </p:nvSpPr>
        <p:spPr>
          <a:xfrm>
            <a:off x="1837944" y="1581240"/>
            <a:ext cx="906883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029A76"/>
                </a:solidFill>
              </a:defRPr>
            </a:lvl1pPr>
          </a:lstStyle>
          <a:p>
            <a:r>
              <a:rPr dirty="0"/>
              <a:t>Overdue Active Inquiries</a:t>
            </a:r>
            <a:r>
              <a:rPr lang="en-US" dirty="0"/>
              <a:t> (</a:t>
            </a:r>
            <a:r>
              <a:rPr dirty="0"/>
              <a:t>2024</a:t>
            </a:r>
            <a:r>
              <a:rPr lang="en-US" dirty="0"/>
              <a:t>)</a:t>
            </a:r>
            <a:endParaRPr dirty="0"/>
          </a:p>
        </p:txBody>
      </p:sp>
      <p:graphicFrame>
        <p:nvGraphicFramePr>
          <p:cNvPr id="269" name="جدول 8"/>
          <p:cNvGraphicFramePr/>
          <p:nvPr>
            <p:extLst>
              <p:ext uri="{D42A27DB-BD31-4B8C-83A1-F6EECF244321}">
                <p14:modId xmlns:p14="http://schemas.microsoft.com/office/powerpoint/2010/main" val="3266707168"/>
              </p:ext>
            </p:extLst>
          </p:nvPr>
        </p:nvGraphicFramePr>
        <p:xfrm>
          <a:off x="1792224" y="3090672"/>
          <a:ext cx="9160276" cy="1107440"/>
        </p:xfrm>
        <a:graphic>
          <a:graphicData uri="http://schemas.openxmlformats.org/drawingml/2006/table">
            <a:tbl>
              <a:tblPr rtl="1" firstRow="1">
                <a:tableStyleId>{4C3C2611-4C71-4FC5-86AE-919BDF0F9419}</a:tableStyleId>
              </a:tblPr>
              <a:tblGrid>
                <a:gridCol w="360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2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367">
                <a:tc>
                  <a:txBody>
                    <a:bodyPr/>
                    <a:lstStyle/>
                    <a:p>
                      <a:pPr defTabSz="914355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A</a:t>
                      </a:r>
                      <a:r>
                        <a:rPr sz="18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ctive </a:t>
                      </a:r>
                      <a:r>
                        <a:rPr lang="en-US" sz="18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I</a:t>
                      </a:r>
                      <a:r>
                        <a:rPr sz="18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nquiry</a:t>
                      </a:r>
                    </a:p>
                  </a:txBody>
                  <a:tcPr marL="45720" marR="45720" horzOverflow="overflow"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355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N</a:t>
                      </a:r>
                      <a:r>
                        <a:rPr sz="1800" b="1" i="0" u="none" strike="noStrike" cap="none" spc="0" baseline="0" dirty="0">
                          <a:solidFill>
                            <a:schemeClr val="accent2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umber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355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accent2"/>
                          </a:solidFill>
                        </a:rPr>
                        <a:t>Status </a:t>
                      </a:r>
                    </a:p>
                  </a:txBody>
                  <a:tcPr marL="45720" marR="45720" horzOverflow="overflow"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91435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0" i="0" u="none" strike="noStrike" cap="none" spc="0" baseline="0" dirty="0">
                          <a:solidFill>
                            <a:srgbClr val="9EA2A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RB"/>
                        </a:rPr>
                        <a:t>Regulations Department</a:t>
                      </a:r>
                      <a:endParaRPr sz="1800" b="0" i="0" u="none" strike="noStrike" cap="none" spc="0" baseline="0" dirty="0">
                        <a:solidFill>
                          <a:srgbClr val="9EA2A8"/>
                        </a:solidFill>
                        <a:uFillTx/>
                        <a:latin typeface="+mn-lt"/>
                        <a:ea typeface="+mn-ea"/>
                        <a:cs typeface="+mn-cs"/>
                        <a:sym typeface="RB"/>
                      </a:endParaRPr>
                    </a:p>
                  </a:txBody>
                  <a:tcPr marL="45720" marR="45720" horzOverflow="overflow">
                    <a:lnT w="12700">
                      <a:solidFill>
                        <a:schemeClr val="accent4"/>
                      </a:solidFill>
                    </a:lnT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35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EFFFF"/>
                          </a:solidFill>
                        </a:rPr>
                        <a:t>1</a:t>
                      </a:r>
                    </a:p>
                  </a:txBody>
                  <a:tcPr marL="45720" marR="45720" horzOverflow="overflow">
                    <a:lnT w="12700">
                      <a:solidFill>
                        <a:schemeClr val="accent4"/>
                      </a:solidFill>
                    </a:lnT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35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EFFFF"/>
                          </a:solidFill>
                        </a:rPr>
                        <a:t>No action taken </a:t>
                      </a:r>
                    </a:p>
                  </a:txBody>
                  <a:tcPr marL="45720" marR="45720" horzOverflow="overflow">
                    <a:lnT w="12700">
                      <a:solidFill>
                        <a:schemeClr val="accent4"/>
                      </a:solidFill>
                    </a:lnT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91435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9EA2A8"/>
                          </a:solidFill>
                        </a:rPr>
                        <a:t>Government Sector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35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9EA2A8"/>
                          </a:solidFill>
                        </a:rPr>
                        <a:t>3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35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9EA2A8"/>
                          </a:solidFill>
                        </a:rPr>
                        <a:t>Under review by the relevant department 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ربع نص 8"/>
          <p:cNvSpPr txBox="1"/>
          <p:nvPr/>
        </p:nvSpPr>
        <p:spPr>
          <a:xfrm>
            <a:off x="1300171" y="1701393"/>
            <a:ext cx="934242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29A76"/>
                </a:solidFill>
              </a:defRPr>
            </a:lvl1pPr>
          </a:lstStyle>
          <a:p>
            <a:r>
              <a:rPr dirty="0"/>
              <a:t>Customer Ratings</a:t>
            </a:r>
          </a:p>
        </p:txBody>
      </p:sp>
      <p:pic>
        <p:nvPicPr>
          <p:cNvPr id="272" name="صورة 5" descr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94" y="2224613"/>
            <a:ext cx="9091526" cy="3302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نسق2APD">
  <a:themeElements>
    <a:clrScheme name="نسق2APD">
      <a:dk1>
        <a:srgbClr val="999797"/>
      </a:dk1>
      <a:lt1>
        <a:srgbClr val="029975"/>
      </a:lt1>
      <a:dk2>
        <a:srgbClr val="A7A7A7"/>
      </a:dk2>
      <a:lt2>
        <a:srgbClr val="535353"/>
      </a:lt2>
      <a:accent1>
        <a:srgbClr val="78D700"/>
      </a:accent1>
      <a:accent2>
        <a:srgbClr val="029975"/>
      </a:accent2>
      <a:accent3>
        <a:srgbClr val="FEAE43"/>
      </a:accent3>
      <a:accent4>
        <a:srgbClr val="60646B"/>
      </a:accent4>
      <a:accent5>
        <a:srgbClr val="03B9E8"/>
      </a:accent5>
      <a:accent6>
        <a:srgbClr val="BA8D56"/>
      </a:accent6>
      <a:hlink>
        <a:srgbClr val="0000FF"/>
      </a:hlink>
      <a:folHlink>
        <a:srgbClr val="FF00FF"/>
      </a:folHlink>
    </a:clrScheme>
    <a:fontScheme name="نسق2APD">
      <a:majorFont>
        <a:latin typeface="Helvetica"/>
        <a:ea typeface="Helvetica"/>
        <a:cs typeface="Helvetica"/>
      </a:majorFont>
      <a:minorFont>
        <a:latin typeface="RB"/>
        <a:ea typeface="RB"/>
        <a:cs typeface="RB"/>
      </a:minorFont>
    </a:fontScheme>
    <a:fmtScheme name="نسق2AP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RB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RB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2APD">
  <a:themeElements>
    <a:clrScheme name="نسق2APD">
      <a:dk1>
        <a:srgbClr val="999797"/>
      </a:dk1>
      <a:lt1>
        <a:srgbClr val="029975"/>
      </a:lt1>
      <a:dk2>
        <a:srgbClr val="A7A7A7"/>
      </a:dk2>
      <a:lt2>
        <a:srgbClr val="535353"/>
      </a:lt2>
      <a:accent1>
        <a:srgbClr val="78D700"/>
      </a:accent1>
      <a:accent2>
        <a:srgbClr val="029975"/>
      </a:accent2>
      <a:accent3>
        <a:srgbClr val="FEAE43"/>
      </a:accent3>
      <a:accent4>
        <a:srgbClr val="60646B"/>
      </a:accent4>
      <a:accent5>
        <a:srgbClr val="03B9E8"/>
      </a:accent5>
      <a:accent6>
        <a:srgbClr val="BA8D56"/>
      </a:accent6>
      <a:hlink>
        <a:srgbClr val="0000FF"/>
      </a:hlink>
      <a:folHlink>
        <a:srgbClr val="FF00FF"/>
      </a:folHlink>
    </a:clrScheme>
    <a:fontScheme name="نسق2APD">
      <a:majorFont>
        <a:latin typeface="Helvetica"/>
        <a:ea typeface="Helvetica"/>
        <a:cs typeface="Helvetica"/>
      </a:majorFont>
      <a:minorFont>
        <a:latin typeface="RB"/>
        <a:ea typeface="RB"/>
        <a:cs typeface="RB"/>
      </a:minorFont>
    </a:fontScheme>
    <a:fmtScheme name="نسق2AP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RB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RB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262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RB</vt:lpstr>
      <vt:lpstr>نسق2APD</vt:lpstr>
      <vt:lpstr>Inquiries Received by the Authority of People with Disability through the “Contact Us” System</vt:lpstr>
      <vt:lpstr>PowerPoint Presentation</vt:lpstr>
      <vt:lpstr>PowerPoint Presentation</vt:lpstr>
      <vt:lpstr>Detailed Summary of the Fourth Quarter of 2024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Reem alotaibi</dc:creator>
  <cp:lastModifiedBy>Eman Alshuwaier</cp:lastModifiedBy>
  <cp:revision>1</cp:revision>
  <dcterms:modified xsi:type="dcterms:W3CDTF">2025-02-18T11:02:05Z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70f638-6eee-4621-9455-13eb1c25efa0_Enabled">
    <vt:lpwstr>true</vt:lpwstr>
  </property>
  <property fmtid="{D5CDD505-2E9C-101B-9397-08002B2CF9AE}" pid="3" name="MSIP_Label_1b70f638-6eee-4621-9455-13eb1c25efa0_SetDate">
    <vt:lpwstr>2025-02-12T05:28:16Z</vt:lpwstr>
  </property>
  <property fmtid="{D5CDD505-2E9C-101B-9397-08002B2CF9AE}" pid="4" name="MSIP_Label_1b70f638-6eee-4621-9455-13eb1c25efa0_Method">
    <vt:lpwstr>Standard</vt:lpwstr>
  </property>
  <property fmtid="{D5CDD505-2E9C-101B-9397-08002B2CF9AE}" pid="5" name="MSIP_Label_1b70f638-6eee-4621-9455-13eb1c25efa0_Name">
    <vt:lpwstr>defa4170-0d19-0005-0000-bc88714345d2</vt:lpwstr>
  </property>
  <property fmtid="{D5CDD505-2E9C-101B-9397-08002B2CF9AE}" pid="6" name="MSIP_Label_1b70f638-6eee-4621-9455-13eb1c25efa0_SiteId">
    <vt:lpwstr>2dbf7f1c-e3c5-4873-9573-e9fe72cb4cce</vt:lpwstr>
  </property>
  <property fmtid="{D5CDD505-2E9C-101B-9397-08002B2CF9AE}" pid="7" name="MSIP_Label_1b70f638-6eee-4621-9455-13eb1c25efa0_ActionId">
    <vt:lpwstr>9328cd7c-3598-4043-b694-424eebbe4e7f</vt:lpwstr>
  </property>
  <property fmtid="{D5CDD505-2E9C-101B-9397-08002B2CF9AE}" pid="8" name="MSIP_Label_1b70f638-6eee-4621-9455-13eb1c25efa0_ContentBits">
    <vt:lpwstr>2</vt:lpwstr>
  </property>
  <property fmtid="{D5CDD505-2E9C-101B-9397-08002B2CF9AE}" pid="9" name="MSIP_Label_1b70f638-6eee-4621-9455-13eb1c25efa0_Tag">
    <vt:lpwstr>10, 3, 0, 1</vt:lpwstr>
  </property>
  <property fmtid="{D5CDD505-2E9C-101B-9397-08002B2CF9AE}" pid="10" name="ClassificationContentMarkingFooterLocations">
    <vt:lpwstr>نسق2APD:17</vt:lpwstr>
  </property>
  <property fmtid="{D5CDD505-2E9C-101B-9397-08002B2CF9AE}" pid="11" name="ClassificationContentMarkingFooterText">
    <vt:lpwstr>عام - General Use</vt:lpwstr>
  </property>
</Properties>
</file>